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9" r:id="rId3"/>
    <p:sldId id="596" r:id="rId4"/>
    <p:sldId id="598" r:id="rId5"/>
    <p:sldId id="597" r:id="rId6"/>
    <p:sldId id="599" r:id="rId7"/>
    <p:sldId id="620" r:id="rId8"/>
    <p:sldId id="600" r:id="rId9"/>
    <p:sldId id="605" r:id="rId10"/>
    <p:sldId id="604" r:id="rId11"/>
    <p:sldId id="612" r:id="rId12"/>
    <p:sldId id="613" r:id="rId13"/>
    <p:sldId id="615" r:id="rId14"/>
    <p:sldId id="614" r:id="rId15"/>
    <p:sldId id="601" r:id="rId16"/>
    <p:sldId id="606" r:id="rId17"/>
    <p:sldId id="617" r:id="rId18"/>
    <p:sldId id="609" r:id="rId19"/>
    <p:sldId id="610" r:id="rId20"/>
    <p:sldId id="611" r:id="rId21"/>
    <p:sldId id="616" r:id="rId22"/>
    <p:sldId id="618" r:id="rId23"/>
    <p:sldId id="619" r:id="rId24"/>
    <p:sldId id="621" r:id="rId25"/>
    <p:sldId id="622" r:id="rId26"/>
    <p:sldId id="624" r:id="rId27"/>
    <p:sldId id="625" r:id="rId28"/>
    <p:sldId id="623" r:id="rId29"/>
    <p:sldId id="626" r:id="rId30"/>
  </p:sldIdLst>
  <p:sldSz cx="9144000" cy="6858000" type="screen4x3"/>
  <p:notesSz cx="7099300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0E0F"/>
    <a:srgbClr val="C4D2E3"/>
    <a:srgbClr val="CCFF99"/>
    <a:srgbClr val="DCF4CC"/>
    <a:srgbClr val="E5F4CC"/>
    <a:srgbClr val="D8EEB4"/>
    <a:srgbClr val="C9E799"/>
    <a:srgbClr val="333399"/>
    <a:srgbClr val="0099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8" autoAdjust="0"/>
    <p:restoredTop sz="96548" autoAdjust="0"/>
  </p:normalViewPr>
  <p:slideViewPr>
    <p:cSldViewPr>
      <p:cViewPr varScale="1">
        <p:scale>
          <a:sx n="70" d="100"/>
          <a:sy n="70" d="100"/>
        </p:scale>
        <p:origin x="87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3144" y="67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575" cy="511175"/>
          </a:xfrm>
          <a:prstGeom prst="rect">
            <a:avLst/>
          </a:prstGeom>
        </p:spPr>
        <p:txBody>
          <a:bodyPr vert="horz" lIns="91432" tIns="45717" rIns="91432" bIns="4571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1139" y="1"/>
            <a:ext cx="3076575" cy="511175"/>
          </a:xfrm>
          <a:prstGeom prst="rect">
            <a:avLst/>
          </a:prstGeom>
        </p:spPr>
        <p:txBody>
          <a:bodyPr vert="horz" lIns="91432" tIns="45717" rIns="91432" bIns="45717" rtlCol="0"/>
          <a:lstStyle>
            <a:lvl1pPr algn="r">
              <a:defRPr sz="1200"/>
            </a:lvl1pPr>
          </a:lstStyle>
          <a:p>
            <a:fld id="{49328D69-A169-4CD1-9C49-2FDEF8521CC9}" type="datetimeFigureOut">
              <a:rPr lang="ko-KR" altLang="en-US" smtClean="0"/>
              <a:pPr/>
              <a:t>2017-09-21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721851"/>
            <a:ext cx="3076575" cy="511175"/>
          </a:xfrm>
          <a:prstGeom prst="rect">
            <a:avLst/>
          </a:prstGeom>
        </p:spPr>
        <p:txBody>
          <a:bodyPr vert="horz" lIns="91432" tIns="45717" rIns="91432" bIns="4571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1139" y="9721851"/>
            <a:ext cx="3076575" cy="511175"/>
          </a:xfrm>
          <a:prstGeom prst="rect">
            <a:avLst/>
          </a:prstGeom>
        </p:spPr>
        <p:txBody>
          <a:bodyPr vert="horz" lIns="91432" tIns="45717" rIns="91432" bIns="45717" rtlCol="0" anchor="b"/>
          <a:lstStyle>
            <a:lvl1pPr algn="r">
              <a:defRPr sz="1200"/>
            </a:lvl1pPr>
          </a:lstStyle>
          <a:p>
            <a:fld id="{5F170BCC-BAE7-4184-8118-ED772DC9C9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102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6363" cy="511731"/>
          </a:xfrm>
          <a:prstGeom prst="rect">
            <a:avLst/>
          </a:prstGeom>
        </p:spPr>
        <p:txBody>
          <a:bodyPr vert="horz" lIns="99032" tIns="49516" rIns="99032" bIns="49516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6" y="2"/>
            <a:ext cx="3076363" cy="511731"/>
          </a:xfrm>
          <a:prstGeom prst="rect">
            <a:avLst/>
          </a:prstGeom>
        </p:spPr>
        <p:txBody>
          <a:bodyPr vert="horz" lIns="99032" tIns="49516" rIns="99032" bIns="49516" rtlCol="0"/>
          <a:lstStyle>
            <a:lvl1pPr algn="r">
              <a:defRPr sz="1300"/>
            </a:lvl1pPr>
          </a:lstStyle>
          <a:p>
            <a:fld id="{BA306556-368A-4BAE-84DA-53016236BEDE}" type="datetimeFigureOut">
              <a:rPr lang="ko-KR" altLang="en-US" smtClean="0"/>
              <a:pPr/>
              <a:t>2017-09-21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2" tIns="49516" rIns="99032" bIns="4951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1" y="4861443"/>
            <a:ext cx="5679440" cy="4605576"/>
          </a:xfrm>
          <a:prstGeom prst="rect">
            <a:avLst/>
          </a:prstGeom>
        </p:spPr>
        <p:txBody>
          <a:bodyPr vert="horz" lIns="99032" tIns="49516" rIns="99032" bIns="4951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721108"/>
            <a:ext cx="3076363" cy="511731"/>
          </a:xfrm>
          <a:prstGeom prst="rect">
            <a:avLst/>
          </a:prstGeom>
        </p:spPr>
        <p:txBody>
          <a:bodyPr vert="horz" lIns="99032" tIns="49516" rIns="99032" bIns="49516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6" y="9721108"/>
            <a:ext cx="3076363" cy="511731"/>
          </a:xfrm>
          <a:prstGeom prst="rect">
            <a:avLst/>
          </a:prstGeom>
        </p:spPr>
        <p:txBody>
          <a:bodyPr vert="horz" lIns="99032" tIns="49516" rIns="99032" bIns="49516" rtlCol="0" anchor="b"/>
          <a:lstStyle>
            <a:lvl1pPr algn="r">
              <a:defRPr sz="1300"/>
            </a:lvl1pPr>
          </a:lstStyle>
          <a:p>
            <a:fld id="{427F8A3E-43D0-4B26-B7BC-ACDA5EA5A8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1926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F8A3E-43D0-4B26-B7BC-ACDA5EA5A81A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4037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EBCE9E9-CFC5-4118-9EF3-85A990B26F16}" type="datetimeFigureOut">
              <a:rPr lang="ko-KR" altLang="en-US" smtClean="0"/>
              <a:pPr/>
              <a:t>2017-09-21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2D8FB5-F841-4B3E-B2EC-CC625D1591B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그림 7" descr="시그니춰 이미지"/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24343"/>
            <a:ext cx="1501140" cy="381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그림 8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340" y="260648"/>
            <a:ext cx="962660" cy="525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그림 9"/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7158"/>
            <a:ext cx="1094105" cy="525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그림 10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137" y="6232280"/>
            <a:ext cx="40132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그림 11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6613104"/>
            <a:ext cx="9144000" cy="249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69853"/>
            <a:ext cx="8229600" cy="796806"/>
          </a:xfrm>
        </p:spPr>
        <p:txBody>
          <a:bodyPr>
            <a:normAutofit/>
          </a:bodyPr>
          <a:lstStyle>
            <a:lvl1pPr>
              <a:defRPr sz="3600">
                <a:latin typeface="Trebuchet MS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 latinLnBrk="0">
              <a:defRPr sz="2800">
                <a:latin typeface="Trebuchet MS" pitchFamily="34" charset="0"/>
              </a:defRPr>
            </a:lvl1pPr>
            <a:lvl2pPr latinLnBrk="0">
              <a:defRPr sz="2400">
                <a:latin typeface="Trebuchet MS" pitchFamily="34" charset="0"/>
              </a:defRPr>
            </a:lvl2pPr>
            <a:lvl3pPr latinLnBrk="0">
              <a:defRPr sz="2000">
                <a:latin typeface="Trebuchet MS" pitchFamily="34" charset="0"/>
              </a:defRPr>
            </a:lvl3pPr>
            <a:lvl4pPr latinLnBrk="0">
              <a:defRPr sz="1200">
                <a:latin typeface="Trebuchet MS" pitchFamily="34" charset="0"/>
              </a:defRPr>
            </a:lvl4pPr>
            <a:lvl5pPr latinLnBrk="0">
              <a:defRPr>
                <a:latin typeface="Trebuchet MS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pic>
        <p:nvPicPr>
          <p:cNvPr id="9" name="그림 8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1166659"/>
            <a:ext cx="9144000" cy="131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그림 9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6487840"/>
            <a:ext cx="9144000" cy="1214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05200" y="6609339"/>
            <a:ext cx="2133600" cy="238544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0000FF"/>
                </a:solidFill>
              </a:defRPr>
            </a:lvl1pPr>
          </a:lstStyle>
          <a:p>
            <a:fld id="{982D8FB5-F841-4B3E-B2EC-CC625D1591B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12" name="그림 11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13172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0" y="247650"/>
            <a:ext cx="2915816" cy="302522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 smtClean="0"/>
              <a:t>Edit Master text styles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EBCE9E9-CFC5-4118-9EF3-85A990B26F16}" type="datetimeFigureOut">
              <a:rPr lang="ko-KR" altLang="en-US" smtClean="0"/>
              <a:pPr/>
              <a:t>2017-09-21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2D8FB5-F841-4B3E-B2EC-CC625D1591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EBCE9E9-CFC5-4118-9EF3-85A990B26F16}" type="datetimeFigureOut">
              <a:rPr lang="ko-KR" altLang="en-US" smtClean="0"/>
              <a:pPr/>
              <a:t>2017-09-21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2D8FB5-F841-4B3E-B2EC-CC625D1591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EBCE9E9-CFC5-4118-9EF3-85A990B26F16}" type="datetimeFigureOut">
              <a:rPr lang="ko-KR" altLang="en-US" smtClean="0"/>
              <a:pPr/>
              <a:t>2017-09-21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2D8FB5-F841-4B3E-B2EC-CC625D1591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EBCE9E9-CFC5-4118-9EF3-85A990B26F16}" type="datetimeFigureOut">
              <a:rPr lang="ko-KR" altLang="en-US" smtClean="0"/>
              <a:pPr/>
              <a:t>2017-09-21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2D8FB5-F841-4B3E-B2EC-CC625D1591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EBCE9E9-CFC5-4118-9EF3-85A990B26F16}" type="datetimeFigureOut">
              <a:rPr lang="ko-KR" altLang="en-US" smtClean="0"/>
              <a:pPr/>
              <a:t>2017-09-21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2D8FB5-F841-4B3E-B2EC-CC625D1591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EBCE9E9-CFC5-4118-9EF3-85A990B26F16}" type="datetimeFigureOut">
              <a:rPr lang="ko-KR" altLang="en-US" smtClean="0"/>
              <a:pPr/>
              <a:t>2017-09-21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2D8FB5-F841-4B3E-B2EC-CC625D1591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EBCE9E9-CFC5-4118-9EF3-85A990B26F16}" type="datetimeFigureOut">
              <a:rPr lang="ko-KR" altLang="en-US" smtClean="0"/>
              <a:pPr/>
              <a:t>2017-09-21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2D8FB5-F841-4B3E-B2EC-CC625D1591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EBCE9E9-CFC5-4118-9EF3-85A990B26F16}" type="datetimeFigureOut">
              <a:rPr lang="ko-KR" altLang="en-US" smtClean="0"/>
              <a:pPr/>
              <a:t>2017-09-21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2D8FB5-F841-4B3E-B2EC-CC625D1591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EBCE9E9-CFC5-4118-9EF3-85A990B26F16}" type="datetimeFigureOut">
              <a:rPr lang="ko-KR" altLang="en-US" smtClean="0"/>
              <a:pPr/>
              <a:t>2017-09-21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2D8FB5-F841-4B3E-B2EC-CC625D1591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57158" y="1627386"/>
            <a:ext cx="8358246" cy="1470025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Calibri" panose="020F0502020204030204" pitchFamily="34" charset="0"/>
              </a:rPr>
              <a:t>Veins Simulation Framework</a:t>
            </a:r>
            <a:br>
              <a:rPr lang="en-US" altLang="ko-KR" sz="3600" dirty="0" smtClean="0">
                <a:latin typeface="Calibri" panose="020F0502020204030204" pitchFamily="34" charset="0"/>
              </a:rPr>
            </a:br>
            <a:r>
              <a:rPr lang="en-US" altLang="ko-KR" sz="3600" dirty="0" smtClean="0">
                <a:latin typeface="Calibri" panose="020F0502020204030204" pitchFamily="34" charset="0"/>
              </a:rPr>
              <a:t>Tutorial 1: Introduction and SUMO</a:t>
            </a:r>
            <a:endParaRPr lang="ko-KR" altLang="en-US" sz="3600" dirty="0">
              <a:latin typeface="Calibri" panose="020F0502020204030204" pitchFamily="34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584784"/>
            <a:ext cx="6400800" cy="2495128"/>
          </a:xfrm>
        </p:spPr>
        <p:txBody>
          <a:bodyPr>
            <a:normAutofit/>
          </a:bodyPr>
          <a:lstStyle/>
          <a:p>
            <a:endParaRPr lang="en-US" altLang="ko-KR" sz="2000" dirty="0" smtClean="0">
              <a:latin typeface="Calibri" panose="020F0502020204030204" pitchFamily="34" charset="0"/>
            </a:endParaRPr>
          </a:p>
          <a:p>
            <a:r>
              <a:rPr lang="en-US" altLang="ko-KR" sz="2000" dirty="0" smtClean="0">
                <a:latin typeface="Calibri" panose="020F0502020204030204" pitchFamily="34" charset="0"/>
              </a:rPr>
              <a:t>Nguyen </a:t>
            </a:r>
            <a:r>
              <a:rPr lang="en-US" altLang="ko-KR" sz="2000" dirty="0" err="1" smtClean="0">
                <a:latin typeface="Calibri" panose="020F0502020204030204" pitchFamily="34" charset="0"/>
              </a:rPr>
              <a:t>Hoa</a:t>
            </a:r>
            <a:r>
              <a:rPr lang="en-US" altLang="ko-KR" sz="2000" dirty="0" smtClean="0">
                <a:latin typeface="Calibri" panose="020F0502020204030204" pitchFamily="34" charset="0"/>
              </a:rPr>
              <a:t> Hung</a:t>
            </a:r>
          </a:p>
          <a:p>
            <a:r>
              <a:rPr lang="en-US" altLang="ko-KR" sz="1600" i="1" dirty="0" smtClean="0">
                <a:latin typeface="Calibri" panose="020F0502020204030204" pitchFamily="34" charset="0"/>
              </a:rPr>
              <a:t>Networked Smart Systems Laboratory</a:t>
            </a:r>
          </a:p>
          <a:p>
            <a:r>
              <a:rPr lang="en-US" altLang="ko-KR" sz="1600" i="1" dirty="0" smtClean="0">
                <a:latin typeface="Calibri" panose="020F0502020204030204" pitchFamily="34" charset="0"/>
              </a:rPr>
              <a:t>Pusan National University</a:t>
            </a:r>
          </a:p>
          <a:p>
            <a:endParaRPr lang="en-US" altLang="ko-KR" sz="1800" i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Calibri" panose="020F0502020204030204" pitchFamily="34" charset="0"/>
              </a:rPr>
              <a:t>Contents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>
                <a:latin typeface="Calibri" panose="020F0502020204030204" pitchFamily="34" charset="0"/>
              </a:rPr>
              <a:t>Network Simulation</a:t>
            </a:r>
          </a:p>
          <a:p>
            <a:pPr lvl="2"/>
            <a:endParaRPr lang="en-US" altLang="ko-KR" sz="1600" dirty="0">
              <a:latin typeface="Calibri" panose="020F0502020204030204" pitchFamily="34" charset="0"/>
            </a:endParaRPr>
          </a:p>
          <a:p>
            <a:r>
              <a:rPr lang="en-US" altLang="ko-KR" sz="2400" dirty="0" smtClean="0">
                <a:latin typeface="Calibri" panose="020F0502020204030204" pitchFamily="34" charset="0"/>
              </a:rPr>
              <a:t>Simulation in Vehicular Networks</a:t>
            </a:r>
          </a:p>
          <a:p>
            <a:pPr lvl="2"/>
            <a:endParaRPr lang="en-US" altLang="ko-KR" sz="1600" dirty="0">
              <a:latin typeface="Calibri" panose="020F0502020204030204" pitchFamily="34" charset="0"/>
            </a:endParaRPr>
          </a:p>
          <a:p>
            <a:r>
              <a:rPr lang="en-US" altLang="ko-KR" sz="2400" dirty="0" smtClean="0">
                <a:latin typeface="Calibri" panose="020F0502020204030204" pitchFamily="34" charset="0"/>
              </a:rPr>
              <a:t>Veins Simulation Framework</a:t>
            </a:r>
          </a:p>
          <a:p>
            <a:pPr lvl="2"/>
            <a:endParaRPr lang="en-US" altLang="ko-KR" sz="1600" dirty="0">
              <a:latin typeface="Calibri" panose="020F0502020204030204" pitchFamily="34" charset="0"/>
            </a:endParaRPr>
          </a:p>
          <a:p>
            <a:r>
              <a:rPr lang="en-US" altLang="ko-KR" sz="2400" dirty="0" smtClean="0">
                <a:latin typeface="Calibri" panose="020F0502020204030204" pitchFamily="34" charset="0"/>
              </a:rPr>
              <a:t>SUMO </a:t>
            </a:r>
            <a:r>
              <a:rPr lang="en-US" altLang="ko-KR" sz="2400" dirty="0" smtClean="0">
                <a:latin typeface="Calibri" panose="020F0502020204030204" pitchFamily="34" charset="0"/>
              </a:rPr>
              <a:t>Basic</a:t>
            </a:r>
          </a:p>
          <a:p>
            <a:pPr lvl="2"/>
            <a:endParaRPr lang="en-US" altLang="ko-KR" sz="1600" dirty="0">
              <a:latin typeface="Calibri" panose="020F0502020204030204" pitchFamily="34" charset="0"/>
            </a:endParaRPr>
          </a:p>
          <a:p>
            <a:r>
              <a:rPr lang="en-US" altLang="ko-KR" sz="2400" dirty="0" smtClean="0">
                <a:latin typeface="Calibri" panose="020F0502020204030204" pitchFamily="34" charset="0"/>
              </a:rPr>
              <a:t>SUMO More Examples</a:t>
            </a:r>
          </a:p>
          <a:p>
            <a:pPr lvl="2"/>
            <a:endParaRPr lang="en-US" altLang="ko-KR" sz="1600" dirty="0">
              <a:latin typeface="Calibri" panose="020F0502020204030204" pitchFamily="34" charset="0"/>
            </a:endParaRPr>
          </a:p>
          <a:p>
            <a:r>
              <a:rPr lang="en-US" altLang="ko-KR" sz="2400" dirty="0" smtClean="0">
                <a:latin typeface="Calibri" panose="020F0502020204030204" pitchFamily="34" charset="0"/>
              </a:rPr>
              <a:t>Exercise</a:t>
            </a:r>
            <a:endParaRPr lang="en-US" altLang="ko-KR" sz="2400" dirty="0" smtClean="0">
              <a:latin typeface="Calibri" panose="020F050202020403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229601" cy="4525963"/>
          </a:xfrm>
        </p:spPr>
        <p:txBody>
          <a:bodyPr/>
          <a:lstStyle/>
          <a:p>
            <a:r>
              <a:rPr lang="en-US" dirty="0" smtClean="0"/>
              <a:t>Using a software (simulator) to </a:t>
            </a:r>
            <a:r>
              <a:rPr lang="en-US" dirty="0" smtClean="0">
                <a:solidFill>
                  <a:srgbClr val="FF0000"/>
                </a:solidFill>
              </a:rPr>
              <a:t>predicts </a:t>
            </a:r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dirty="0" smtClean="0">
                <a:solidFill>
                  <a:srgbClr val="FF0000"/>
                </a:solidFill>
              </a:rPr>
              <a:t>performance</a:t>
            </a:r>
            <a:r>
              <a:rPr lang="en-US" dirty="0" smtClean="0"/>
              <a:t> </a:t>
            </a:r>
            <a:r>
              <a:rPr lang="en-US" dirty="0"/>
              <a:t>of a </a:t>
            </a:r>
            <a:r>
              <a:rPr lang="en-US" dirty="0" smtClean="0"/>
              <a:t>network </a:t>
            </a:r>
            <a:r>
              <a:rPr lang="en-US" dirty="0" smtClean="0">
                <a:solidFill>
                  <a:srgbClr val="0070C0"/>
                </a:solidFill>
              </a:rPr>
              <a:t>without the need of real network</a:t>
            </a:r>
          </a:p>
          <a:p>
            <a:pPr lvl="1"/>
            <a:r>
              <a:rPr lang="en-US" dirty="0" smtClean="0"/>
              <a:t>Throughput, delay, etc.</a:t>
            </a:r>
          </a:p>
          <a:p>
            <a:endParaRPr lang="en-US" dirty="0" smtClean="0"/>
          </a:p>
          <a:p>
            <a:r>
              <a:rPr lang="en-US" dirty="0" smtClean="0"/>
              <a:t>Why simulation?</a:t>
            </a:r>
          </a:p>
          <a:p>
            <a:pPr lvl="1"/>
            <a:r>
              <a:rPr lang="en-US" dirty="0" smtClean="0"/>
              <a:t>Building and </a:t>
            </a:r>
            <a:r>
              <a:rPr lang="en-US" dirty="0" smtClean="0"/>
              <a:t>measuring the real network </a:t>
            </a:r>
            <a:r>
              <a:rPr lang="en-US" dirty="0" smtClean="0"/>
              <a:t>are </a:t>
            </a:r>
            <a:r>
              <a:rPr lang="en-US" dirty="0" smtClean="0">
                <a:solidFill>
                  <a:srgbClr val="FF0000"/>
                </a:solidFill>
              </a:rPr>
              <a:t>difficult and expensive</a:t>
            </a:r>
          </a:p>
          <a:p>
            <a:pPr lvl="1"/>
            <a:r>
              <a:rPr lang="en-US" dirty="0" smtClean="0"/>
              <a:t>Mathematical analysis </a:t>
            </a:r>
            <a:r>
              <a:rPr lang="en-US" dirty="0" smtClean="0"/>
              <a:t>is </a:t>
            </a:r>
            <a:r>
              <a:rPr lang="en-US" dirty="0" smtClean="0">
                <a:solidFill>
                  <a:srgbClr val="FF0000"/>
                </a:solidFill>
              </a:rPr>
              <a:t>too complex</a:t>
            </a:r>
          </a:p>
          <a:p>
            <a:pPr lvl="1"/>
            <a:r>
              <a:rPr lang="en-US" dirty="0" smtClean="0"/>
              <a:t>Simulation is </a:t>
            </a:r>
            <a:r>
              <a:rPr lang="en-US" dirty="0" smtClean="0">
                <a:solidFill>
                  <a:srgbClr val="FF0000"/>
                </a:solidFill>
              </a:rPr>
              <a:t>fast, simple and inexpensive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0054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Simulator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5980881" cy="478112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 software to </a:t>
            </a:r>
            <a:r>
              <a:rPr lang="en-US" dirty="0" smtClean="0">
                <a:solidFill>
                  <a:srgbClr val="FF0000"/>
                </a:solidFill>
              </a:rPr>
              <a:t>create a model </a:t>
            </a:r>
            <a:r>
              <a:rPr lang="en-US" dirty="0" smtClean="0"/>
              <a:t>of a network</a:t>
            </a:r>
          </a:p>
          <a:p>
            <a:pPr lvl="1"/>
            <a:r>
              <a:rPr lang="en-US" dirty="0" smtClean="0"/>
              <a:t>Model of network entities: </a:t>
            </a:r>
            <a:r>
              <a:rPr lang="en-US" dirty="0" smtClean="0">
                <a:solidFill>
                  <a:srgbClr val="0070C0"/>
                </a:solidFill>
              </a:rPr>
              <a:t>devices, links, channels and users</a:t>
            </a:r>
          </a:p>
          <a:p>
            <a:pPr lvl="1"/>
            <a:r>
              <a:rPr lang="en-US" dirty="0" smtClean="0"/>
              <a:t>Simulator usually provides model for common entities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Scenario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Topology, generated traffic, mobility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Model parameters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Statistics to collect</a:t>
            </a:r>
          </a:p>
          <a:p>
            <a:pPr lvl="1"/>
            <a:r>
              <a:rPr lang="en-US" dirty="0" smtClean="0"/>
              <a:t>Throughput, delay, channel load, etc.</a:t>
            </a:r>
          </a:p>
          <a:p>
            <a:pPr lvl="1"/>
            <a:r>
              <a:rPr lang="en-US" dirty="0" smtClean="0"/>
              <a:t>Statistics for each entities or entire network</a:t>
            </a:r>
          </a:p>
          <a:p>
            <a:pPr lvl="2"/>
            <a:endParaRPr lang="en-US" dirty="0"/>
          </a:p>
          <a:p>
            <a:r>
              <a:rPr lang="en-US" dirty="0" smtClean="0"/>
              <a:t>Well-known simulators</a:t>
            </a:r>
          </a:p>
          <a:p>
            <a:pPr lvl="1"/>
            <a:r>
              <a:rPr lang="en-US" dirty="0" smtClean="0"/>
              <a:t>NS-2, OPNET</a:t>
            </a:r>
            <a:r>
              <a:rPr lang="en-US" dirty="0"/>
              <a:t>, </a:t>
            </a:r>
            <a:r>
              <a:rPr lang="en-US" dirty="0" err="1" smtClean="0"/>
              <a:t>Qualnet</a:t>
            </a:r>
            <a:r>
              <a:rPr lang="en-US" dirty="0"/>
              <a:t>, OMNET</a:t>
            </a:r>
            <a:r>
              <a:rPr lang="en-US" dirty="0" smtClean="0"/>
              <a:t>++,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557149" y="3747077"/>
            <a:ext cx="2410619" cy="2072159"/>
            <a:chOff x="5671939" y="1317540"/>
            <a:chExt cx="3024336" cy="240636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1939" y="1696866"/>
              <a:ext cx="3024336" cy="2027041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6464893" y="1317540"/>
              <a:ext cx="1577538" cy="393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Real World</a:t>
              </a:r>
              <a:endParaRPr lang="en-US" sz="16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833755" y="2034513"/>
            <a:ext cx="1971428" cy="1435239"/>
            <a:chOff x="6833755" y="2034513"/>
            <a:chExt cx="1971428" cy="1435239"/>
          </a:xfrm>
        </p:grpSpPr>
        <p:sp>
          <p:nvSpPr>
            <p:cNvPr id="11" name="Oval 10"/>
            <p:cNvSpPr/>
            <p:nvPr/>
          </p:nvSpPr>
          <p:spPr>
            <a:xfrm>
              <a:off x="6833755" y="2078164"/>
              <a:ext cx="229583" cy="248029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7701119" y="2651958"/>
              <a:ext cx="229583" cy="24802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7231590" y="3221723"/>
              <a:ext cx="229583" cy="248029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8575600" y="2034513"/>
              <a:ext cx="229583" cy="248029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8193905" y="3195892"/>
              <a:ext cx="229583" cy="248029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1" idx="5"/>
              <a:endCxn id="12" idx="1"/>
            </p:cNvCxnSpPr>
            <p:nvPr/>
          </p:nvCxnSpPr>
          <p:spPr>
            <a:xfrm>
              <a:off x="7029716" y="2289870"/>
              <a:ext cx="705024" cy="3984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3" idx="7"/>
              <a:endCxn id="12" idx="3"/>
            </p:cNvCxnSpPr>
            <p:nvPr/>
          </p:nvCxnSpPr>
          <p:spPr>
            <a:xfrm flipV="1">
              <a:off x="7427552" y="2863664"/>
              <a:ext cx="307188" cy="3943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4" idx="3"/>
              <a:endCxn id="12" idx="7"/>
            </p:cNvCxnSpPr>
            <p:nvPr/>
          </p:nvCxnSpPr>
          <p:spPr>
            <a:xfrm flipH="1">
              <a:off x="7897080" y="2246219"/>
              <a:ext cx="712142" cy="4420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12" idx="5"/>
              <a:endCxn id="15" idx="1"/>
            </p:cNvCxnSpPr>
            <p:nvPr/>
          </p:nvCxnSpPr>
          <p:spPr>
            <a:xfrm>
              <a:off x="7897080" y="2863664"/>
              <a:ext cx="330447" cy="3685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/>
          <p:cNvSpPr/>
          <p:nvPr/>
        </p:nvSpPr>
        <p:spPr>
          <a:xfrm>
            <a:off x="6556248" y="1919572"/>
            <a:ext cx="2410619" cy="173620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887075" y="1600200"/>
            <a:ext cx="1918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Network Simulator</a:t>
            </a:r>
            <a:endParaRPr lang="en-US" sz="16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6372200" y="2334674"/>
            <a:ext cx="2664296" cy="2966683"/>
            <a:chOff x="5580111" y="2161309"/>
            <a:chExt cx="3342597" cy="3445164"/>
          </a:xfrm>
        </p:grpSpPr>
        <p:sp>
          <p:nvSpPr>
            <p:cNvPr id="22" name="Freeform 21"/>
            <p:cNvSpPr/>
            <p:nvPr/>
          </p:nvSpPr>
          <p:spPr>
            <a:xfrm>
              <a:off x="6234445" y="3565236"/>
              <a:ext cx="332610" cy="2041237"/>
            </a:xfrm>
            <a:custGeom>
              <a:avLst/>
              <a:gdLst>
                <a:gd name="connsiteX0" fmla="*/ 304900 w 332610"/>
                <a:gd name="connsiteY0" fmla="*/ 2041237 h 2041237"/>
                <a:gd name="connsiteX1" fmla="*/ 100 w 332610"/>
                <a:gd name="connsiteY1" fmla="*/ 766619 h 2041237"/>
                <a:gd name="connsiteX2" fmla="*/ 332610 w 332610"/>
                <a:gd name="connsiteY2" fmla="*/ 0 h 204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610" h="2041237">
                  <a:moveTo>
                    <a:pt x="304900" y="2041237"/>
                  </a:moveTo>
                  <a:cubicBezTo>
                    <a:pt x="150191" y="1574031"/>
                    <a:pt x="-4518" y="1106825"/>
                    <a:pt x="100" y="766619"/>
                  </a:cubicBezTo>
                  <a:cubicBezTo>
                    <a:pt x="4718" y="426413"/>
                    <a:pt x="168664" y="213206"/>
                    <a:pt x="332610" y="0"/>
                  </a:cubicBezTo>
                </a:path>
              </a:pathLst>
            </a:custGeom>
            <a:noFill/>
            <a:ln>
              <a:prstDash val="sysDot"/>
              <a:headEnd type="none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007927" y="3565236"/>
              <a:ext cx="338936" cy="1930400"/>
            </a:xfrm>
            <a:custGeom>
              <a:avLst/>
              <a:gdLst>
                <a:gd name="connsiteX0" fmla="*/ 0 w 338936"/>
                <a:gd name="connsiteY0" fmla="*/ 1930400 h 1930400"/>
                <a:gd name="connsiteX1" fmla="*/ 323273 w 338936"/>
                <a:gd name="connsiteY1" fmla="*/ 535709 h 1930400"/>
                <a:gd name="connsiteX2" fmla="*/ 258618 w 338936"/>
                <a:gd name="connsiteY2" fmla="*/ 0 h 193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8936" h="1930400">
                  <a:moveTo>
                    <a:pt x="0" y="1930400"/>
                  </a:moveTo>
                  <a:cubicBezTo>
                    <a:pt x="140085" y="1393921"/>
                    <a:pt x="280170" y="857442"/>
                    <a:pt x="323273" y="535709"/>
                  </a:cubicBezTo>
                  <a:cubicBezTo>
                    <a:pt x="366376" y="213976"/>
                    <a:pt x="312497" y="106988"/>
                    <a:pt x="258618" y="0"/>
                  </a:cubicBezTo>
                </a:path>
              </a:pathLst>
            </a:custGeom>
            <a:noFill/>
            <a:ln>
              <a:prstDash val="sysDot"/>
              <a:headEnd type="none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5580111" y="2161309"/>
              <a:ext cx="478943" cy="2586182"/>
            </a:xfrm>
            <a:custGeom>
              <a:avLst/>
              <a:gdLst>
                <a:gd name="connsiteX0" fmla="*/ 500376 w 648158"/>
                <a:gd name="connsiteY0" fmla="*/ 2586182 h 2586182"/>
                <a:gd name="connsiteX1" fmla="*/ 1612 w 648158"/>
                <a:gd name="connsiteY1" fmla="*/ 1265382 h 2586182"/>
                <a:gd name="connsiteX2" fmla="*/ 648158 w 648158"/>
                <a:gd name="connsiteY2" fmla="*/ 0 h 2586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8158" h="2586182">
                  <a:moveTo>
                    <a:pt x="500376" y="2586182"/>
                  </a:moveTo>
                  <a:cubicBezTo>
                    <a:pt x="238679" y="2141297"/>
                    <a:pt x="-23018" y="1696412"/>
                    <a:pt x="1612" y="1265382"/>
                  </a:cubicBezTo>
                  <a:cubicBezTo>
                    <a:pt x="26242" y="834352"/>
                    <a:pt x="337200" y="417176"/>
                    <a:pt x="648158" y="0"/>
                  </a:cubicBezTo>
                </a:path>
              </a:pathLst>
            </a:custGeom>
            <a:noFill/>
            <a:ln>
              <a:prstDash val="sysDot"/>
              <a:headEnd type="none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8663709" y="2198255"/>
              <a:ext cx="258999" cy="2105890"/>
            </a:xfrm>
            <a:custGeom>
              <a:avLst/>
              <a:gdLst>
                <a:gd name="connsiteX0" fmla="*/ 0 w 258999"/>
                <a:gd name="connsiteY0" fmla="*/ 2105890 h 2105890"/>
                <a:gd name="connsiteX1" fmla="*/ 258618 w 258999"/>
                <a:gd name="connsiteY1" fmla="*/ 812800 h 2105890"/>
                <a:gd name="connsiteX2" fmla="*/ 46182 w 258999"/>
                <a:gd name="connsiteY2" fmla="*/ 0 h 2105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999" h="2105890">
                  <a:moveTo>
                    <a:pt x="0" y="2105890"/>
                  </a:moveTo>
                  <a:cubicBezTo>
                    <a:pt x="125460" y="1634836"/>
                    <a:pt x="250921" y="1163782"/>
                    <a:pt x="258618" y="812800"/>
                  </a:cubicBezTo>
                  <a:cubicBezTo>
                    <a:pt x="266315" y="461818"/>
                    <a:pt x="156248" y="230909"/>
                    <a:pt x="46182" y="0"/>
                  </a:cubicBezTo>
                </a:path>
              </a:pathLst>
            </a:custGeom>
            <a:noFill/>
            <a:ln>
              <a:prstDash val="sysDot"/>
              <a:headEnd type="none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3270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in Vehicular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337950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Required </a:t>
            </a:r>
            <a:r>
              <a:rPr lang="en-US" dirty="0" smtClean="0">
                <a:solidFill>
                  <a:srgbClr val="FF0000"/>
                </a:solidFill>
              </a:rPr>
              <a:t>dedicated mobility model</a:t>
            </a:r>
          </a:p>
          <a:p>
            <a:pPr lvl="1"/>
            <a:r>
              <a:rPr lang="en-US" dirty="0" smtClean="0"/>
              <a:t>Highly dynamics</a:t>
            </a:r>
          </a:p>
          <a:p>
            <a:pPr lvl="1"/>
            <a:r>
              <a:rPr lang="en-US" dirty="0" smtClean="0"/>
              <a:t>Within the road systems</a:t>
            </a:r>
          </a:p>
          <a:p>
            <a:pPr lvl="3"/>
            <a:endParaRPr lang="en-US" dirty="0"/>
          </a:p>
          <a:p>
            <a:r>
              <a:rPr lang="en-US" dirty="0" smtClean="0"/>
              <a:t>Mobility simulator</a:t>
            </a:r>
          </a:p>
          <a:p>
            <a:pPr lvl="1"/>
            <a:r>
              <a:rPr lang="en-US" dirty="0" smtClean="0"/>
              <a:t>Provide the </a:t>
            </a:r>
            <a:r>
              <a:rPr lang="en-US" dirty="0" smtClean="0">
                <a:solidFill>
                  <a:srgbClr val="FF0000"/>
                </a:solidFill>
              </a:rPr>
              <a:t>position of network entities </a:t>
            </a:r>
            <a:r>
              <a:rPr lang="en-US" dirty="0" smtClean="0"/>
              <a:t>in each time point.</a:t>
            </a:r>
          </a:p>
          <a:p>
            <a:pPr lvl="1"/>
            <a:r>
              <a:rPr lang="en-US" dirty="0" smtClean="0"/>
              <a:t>E.g. SUMO (Simulation of Urban </a:t>
            </a:r>
            <a:r>
              <a:rPr lang="en-US" dirty="0" err="1" smtClean="0"/>
              <a:t>MObility</a:t>
            </a:r>
            <a:r>
              <a:rPr lang="en-US" dirty="0" smtClean="0"/>
              <a:t>)</a:t>
            </a:r>
          </a:p>
          <a:p>
            <a:pPr lvl="3"/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Bi-direction simulation</a:t>
            </a:r>
          </a:p>
          <a:p>
            <a:pPr lvl="1"/>
            <a:r>
              <a:rPr lang="en-US" dirty="0" smtClean="0"/>
              <a:t>Safety application required </a:t>
            </a:r>
            <a:r>
              <a:rPr lang="en-US" dirty="0"/>
              <a:t>to </a:t>
            </a:r>
            <a:r>
              <a:rPr lang="en-US" dirty="0" smtClean="0">
                <a:solidFill>
                  <a:srgbClr val="FF0000"/>
                </a:solidFill>
              </a:rPr>
              <a:t>intervene</a:t>
            </a:r>
            <a:r>
              <a:rPr lang="en-US" dirty="0" smtClean="0"/>
              <a:t> vehicle mobility</a:t>
            </a:r>
            <a:endParaRPr lang="en-US" dirty="0" smtClean="0"/>
          </a:p>
          <a:p>
            <a:pPr lvl="1"/>
            <a:r>
              <a:rPr lang="en-US" dirty="0" smtClean="0"/>
              <a:t>Veins </a:t>
            </a:r>
            <a:r>
              <a:rPr lang="en-US" dirty="0" smtClean="0"/>
              <a:t>framework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5364088" y="5157192"/>
            <a:ext cx="2160240" cy="1080120"/>
          </a:xfrm>
          <a:prstGeom prst="roundRect">
            <a:avLst/>
          </a:prstGeom>
          <a:solidFill>
            <a:srgbClr val="CCFF99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Network Simulator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547664" y="5137301"/>
            <a:ext cx="2088232" cy="1080120"/>
          </a:xfrm>
          <a:prstGeom prst="roundRect">
            <a:avLst/>
          </a:prstGeom>
          <a:solidFill>
            <a:srgbClr val="CCFF99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Mobility simulator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995936" y="5345414"/>
            <a:ext cx="1080120" cy="36004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766216" y="4993285"/>
            <a:ext cx="1539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</a:rPr>
              <a:t>Mobility Trace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10800000">
            <a:off x="3995936" y="5713364"/>
            <a:ext cx="1080120" cy="36004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07904" y="6073405"/>
            <a:ext cx="1741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</a:rPr>
              <a:t>Control Mobility</a:t>
            </a:r>
            <a:endParaRPr 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38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Veins Simulation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352805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Veins</a:t>
            </a:r>
            <a:r>
              <a:rPr lang="en-US" dirty="0" smtClean="0"/>
              <a:t> (</a:t>
            </a:r>
            <a:r>
              <a:rPr lang="en-US" dirty="0" err="1" smtClean="0"/>
              <a:t>VEhicle</a:t>
            </a:r>
            <a:r>
              <a:rPr lang="en-US" dirty="0" smtClean="0"/>
              <a:t> In Network Simulation)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Built on top of </a:t>
            </a:r>
            <a:r>
              <a:rPr lang="en-US" dirty="0" err="1" smtClean="0">
                <a:solidFill>
                  <a:srgbClr val="FF0000"/>
                </a:solidFill>
              </a:rPr>
              <a:t>OMNet</a:t>
            </a:r>
            <a:r>
              <a:rPr lang="en-US" dirty="0" smtClean="0">
                <a:solidFill>
                  <a:srgbClr val="FF0000"/>
                </a:solidFill>
              </a:rPr>
              <a:t>++</a:t>
            </a:r>
            <a:r>
              <a:rPr lang="en-US" dirty="0" smtClean="0"/>
              <a:t> network simulator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Interact with </a:t>
            </a:r>
            <a:r>
              <a:rPr lang="en-US" dirty="0" smtClean="0">
                <a:solidFill>
                  <a:srgbClr val="FF0000"/>
                </a:solidFill>
              </a:rPr>
              <a:t>SUMO</a:t>
            </a:r>
            <a:r>
              <a:rPr lang="en-US" dirty="0" smtClean="0"/>
              <a:t> mobility simulation through </a:t>
            </a:r>
            <a:r>
              <a:rPr lang="en-US" dirty="0" err="1" smtClean="0">
                <a:solidFill>
                  <a:srgbClr val="0070C0"/>
                </a:solidFill>
              </a:rPr>
              <a:t>TraCI</a:t>
            </a:r>
            <a:r>
              <a:rPr lang="en-US" dirty="0" smtClean="0"/>
              <a:t> (Traffic Command Interface)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5376032" y="4819652"/>
            <a:ext cx="2160240" cy="1080120"/>
          </a:xfrm>
          <a:prstGeom prst="roundRect">
            <a:avLst/>
          </a:prstGeom>
          <a:solidFill>
            <a:srgbClr val="CCFF99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</a:rPr>
              <a:t>OMNet</a:t>
            </a:r>
            <a:r>
              <a:rPr lang="en-US" sz="2000" b="1" dirty="0" smtClean="0">
                <a:solidFill>
                  <a:schemeClr val="tx1"/>
                </a:solidFill>
              </a:rPr>
              <a:t>++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Network Simulator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691680" y="4819652"/>
            <a:ext cx="2088232" cy="1080120"/>
          </a:xfrm>
          <a:prstGeom prst="roundRect">
            <a:avLst/>
          </a:prstGeom>
          <a:solidFill>
            <a:srgbClr val="CCFF99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SUMO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Mobility simulator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508104" y="4297594"/>
            <a:ext cx="1872208" cy="672089"/>
          </a:xfrm>
          <a:prstGeom prst="roundRect">
            <a:avLst/>
          </a:prstGeom>
          <a:solidFill>
            <a:srgbClr val="C4D2E3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Veins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175287" y="4292895"/>
            <a:ext cx="1003711" cy="672089"/>
          </a:xfrm>
          <a:prstGeom prst="roundRect">
            <a:avLst/>
          </a:prstGeom>
          <a:solidFill>
            <a:srgbClr val="C4D2E3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tx1"/>
                </a:solidFill>
              </a:rPr>
              <a:t>TraCI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3" name="Left-Right Arrow 22"/>
          <p:cNvSpPr/>
          <p:nvPr/>
        </p:nvSpPr>
        <p:spPr>
          <a:xfrm>
            <a:off x="4389869" y="4434096"/>
            <a:ext cx="830203" cy="415960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165057" y="5900413"/>
            <a:ext cx="1141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Tutorial 1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40152" y="589977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Tutorial 2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56200" y="3956023"/>
            <a:ext cx="1147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Tutorial 3</a:t>
            </a:r>
            <a:endParaRPr 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8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SUMO Basic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13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SUMO (Simulation </a:t>
            </a:r>
            <a:r>
              <a:rPr lang="en-US" dirty="0"/>
              <a:t>of Urban </a:t>
            </a:r>
            <a:r>
              <a:rPr lang="en-US" dirty="0" err="1" smtClean="0"/>
              <a:t>MObility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Microscopic</a:t>
            </a:r>
            <a:r>
              <a:rPr lang="en-US" dirty="0" smtClean="0"/>
              <a:t> </a:t>
            </a:r>
            <a:r>
              <a:rPr lang="en-US" dirty="0"/>
              <a:t>traffic </a:t>
            </a:r>
            <a:r>
              <a:rPr lang="en-US" dirty="0" smtClean="0"/>
              <a:t>simulation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Space-continuous</a:t>
            </a:r>
            <a:r>
              <a:rPr lang="en-US" dirty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time-discrete</a:t>
            </a:r>
          </a:p>
          <a:p>
            <a:pPr lvl="1"/>
            <a:r>
              <a:rPr lang="en-US" dirty="0" smtClean="0"/>
              <a:t>SUMO wiki (http://sumo.dlr.de/wiki)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SUMO Basic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323529" y="3717032"/>
            <a:ext cx="4608512" cy="2750194"/>
            <a:chOff x="1250950" y="1752600"/>
            <a:chExt cx="6538913" cy="4632915"/>
          </a:xfrm>
        </p:grpSpPr>
        <p:pic>
          <p:nvPicPr>
            <p:cNvPr id="23" name="Picture 3" descr="4Sims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0950" y="1752600"/>
              <a:ext cx="6538913" cy="4213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 Box 4"/>
            <p:cNvSpPr txBox="1">
              <a:spLocks noChangeArrowheads="1"/>
            </p:cNvSpPr>
            <p:nvPr/>
          </p:nvSpPr>
          <p:spPr bwMode="auto">
            <a:xfrm>
              <a:off x="1507932" y="5867400"/>
              <a:ext cx="1528400" cy="518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altLang="en-US" sz="1400" dirty="0" smtClean="0">
                  <a:latin typeface="Frutiger 45 Light" pitchFamily="34" charset="0"/>
                </a:rPr>
                <a:t>Macroscopic</a:t>
              </a:r>
              <a:endParaRPr lang="de-DE" altLang="en-US" sz="1400" dirty="0">
                <a:latin typeface="Frutiger 45 Light" pitchFamily="34" charset="0"/>
              </a:endParaRPr>
            </a:p>
          </p:txBody>
        </p:sp>
        <p:sp>
          <p:nvSpPr>
            <p:cNvPr id="25" name="Text Box 5"/>
            <p:cNvSpPr txBox="1">
              <a:spLocks noChangeArrowheads="1"/>
            </p:cNvSpPr>
            <p:nvPr/>
          </p:nvSpPr>
          <p:spPr bwMode="auto">
            <a:xfrm>
              <a:off x="3817124" y="5867400"/>
              <a:ext cx="1452207" cy="518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altLang="en-US" sz="1400" dirty="0" smtClean="0">
                  <a:latin typeface="Frutiger 45 Light" pitchFamily="34" charset="0"/>
                </a:rPr>
                <a:t>Microscopic</a:t>
              </a:r>
              <a:endParaRPr lang="en-GB" altLang="en-US" sz="1400" dirty="0">
                <a:latin typeface="Frutiger 45 Light" pitchFamily="34" charset="0"/>
              </a:endParaRPr>
            </a:p>
          </p:txBody>
        </p:sp>
        <p:sp>
          <p:nvSpPr>
            <p:cNvPr id="26" name="Text Box 6"/>
            <p:cNvSpPr txBox="1">
              <a:spLocks noChangeArrowheads="1"/>
            </p:cNvSpPr>
            <p:nvPr/>
          </p:nvSpPr>
          <p:spPr bwMode="auto">
            <a:xfrm>
              <a:off x="5850091" y="5867400"/>
              <a:ext cx="1938197" cy="518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altLang="en-US" sz="1400" dirty="0" smtClean="0">
                  <a:latin typeface="Frutiger 45 Light" pitchFamily="34" charset="0"/>
                </a:rPr>
                <a:t>Sub-microscopic</a:t>
              </a:r>
              <a:endParaRPr lang="de-DE" altLang="en-US" sz="1400" dirty="0">
                <a:latin typeface="Frutiger 45 Light" pitchFamily="34" charset="0"/>
              </a:endParaRPr>
            </a:p>
          </p:txBody>
        </p:sp>
        <p:sp>
          <p:nvSpPr>
            <p:cNvPr id="27" name="Text Box 7"/>
            <p:cNvSpPr txBox="1">
              <a:spLocks noChangeArrowheads="1"/>
            </p:cNvSpPr>
            <p:nvPr/>
          </p:nvSpPr>
          <p:spPr bwMode="auto">
            <a:xfrm>
              <a:off x="3689350" y="1752600"/>
              <a:ext cx="1452207" cy="518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altLang="en-US" sz="1400" dirty="0" smtClean="0">
                  <a:latin typeface="Frutiger 45 Light" pitchFamily="34" charset="0"/>
                </a:rPr>
                <a:t>Mesoscopic</a:t>
              </a:r>
              <a:endParaRPr lang="en-GB" altLang="en-US" sz="1400" dirty="0">
                <a:latin typeface="Frutiger 45 Light" pitchFamily="34" charset="0"/>
              </a:endParaRPr>
            </a:p>
          </p:txBody>
        </p: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452" y="4350290"/>
            <a:ext cx="3086348" cy="123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6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SUMO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Download from VCN2017 </a:t>
            </a:r>
            <a:r>
              <a:rPr lang="en-US" dirty="0" err="1" smtClean="0"/>
              <a:t>webboard</a:t>
            </a:r>
            <a:endParaRPr lang="en-US" dirty="0" smtClean="0"/>
          </a:p>
          <a:p>
            <a:r>
              <a:rPr lang="en-US" dirty="0" smtClean="0"/>
              <a:t>Unzip the file</a:t>
            </a:r>
          </a:p>
          <a:p>
            <a:r>
              <a:rPr lang="en-US" dirty="0" smtClean="0"/>
              <a:t>All binaries are ready to use in ./bin folder</a:t>
            </a:r>
          </a:p>
          <a:p>
            <a:pPr lvl="1"/>
            <a:r>
              <a:rPr lang="en-US" dirty="0" smtClean="0"/>
              <a:t> sumo: The command line version of sumo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sumo-</a:t>
            </a:r>
            <a:r>
              <a:rPr lang="en-US" dirty="0" err="1" smtClean="0"/>
              <a:t>gui</a:t>
            </a:r>
            <a:r>
              <a:rPr lang="en-US" dirty="0" smtClean="0"/>
              <a:t>: The GUI version of sumo</a:t>
            </a:r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netconvert</a:t>
            </a:r>
            <a:r>
              <a:rPr lang="en-US" dirty="0" smtClean="0"/>
              <a:t>: The utility to create net file</a:t>
            </a:r>
          </a:p>
          <a:p>
            <a:pPr lvl="1"/>
            <a:r>
              <a:rPr lang="en-US" dirty="0"/>
              <a:t> </a:t>
            </a:r>
            <a:r>
              <a:rPr lang="en-US" dirty="0" err="1" smtClean="0"/>
              <a:t>netedit</a:t>
            </a:r>
            <a:r>
              <a:rPr lang="en-US" dirty="0" smtClean="0"/>
              <a:t>: The GUI utility to create net file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SUMO Basic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34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3841060"/>
            <a:ext cx="8435280" cy="254026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Net file</a:t>
            </a:r>
            <a:r>
              <a:rPr lang="en-US" dirty="0" smtClean="0"/>
              <a:t>: description about road network</a:t>
            </a:r>
          </a:p>
          <a:p>
            <a:pPr lvl="3"/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Route file</a:t>
            </a:r>
            <a:r>
              <a:rPr lang="en-US" dirty="0" smtClean="0"/>
              <a:t>: vehicles definition and its route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Additional file: Traffic light schedule, bus stop, etc.</a:t>
            </a:r>
          </a:p>
          <a:p>
            <a:pPr lvl="3"/>
            <a:endParaRPr lang="en-US" dirty="0"/>
          </a:p>
          <a:p>
            <a:r>
              <a:rPr lang="en-US" dirty="0" err="1" smtClean="0">
                <a:solidFill>
                  <a:srgbClr val="FF0000"/>
                </a:solidFill>
              </a:rPr>
              <a:t>Config</a:t>
            </a:r>
            <a:r>
              <a:rPr lang="en-US" dirty="0" smtClean="0">
                <a:solidFill>
                  <a:srgbClr val="FF0000"/>
                </a:solidFill>
              </a:rPr>
              <a:t> file</a:t>
            </a:r>
            <a:r>
              <a:rPr lang="en-US" dirty="0" smtClean="0"/>
              <a:t>: simulation parameters</a:t>
            </a:r>
          </a:p>
          <a:p>
            <a:pPr lvl="3"/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Mobility trace file</a:t>
            </a:r>
            <a:r>
              <a:rPr lang="en-US" dirty="0" smtClean="0"/>
              <a:t>: Position and speed of each vehicle in each time step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SUMO Basic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3343623" y="2060847"/>
            <a:ext cx="2736304" cy="1160125"/>
          </a:xfrm>
          <a:prstGeom prst="roundRect">
            <a:avLst/>
          </a:prstGeom>
          <a:solidFill>
            <a:srgbClr val="CCFF99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SUMO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Mobility simulator</a:t>
            </a:r>
          </a:p>
        </p:txBody>
      </p:sp>
      <p:sp>
        <p:nvSpPr>
          <p:cNvPr id="13" name="Flowchart: Document 12"/>
          <p:cNvSpPr/>
          <p:nvPr/>
        </p:nvSpPr>
        <p:spPr>
          <a:xfrm>
            <a:off x="395536" y="1412776"/>
            <a:ext cx="1368152" cy="440044"/>
          </a:xfrm>
          <a:prstGeom prst="flowChartDocumen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Net file</a:t>
            </a:r>
          </a:p>
        </p:txBody>
      </p:sp>
      <p:sp>
        <p:nvSpPr>
          <p:cNvPr id="14" name="Flowchart: Document 13"/>
          <p:cNvSpPr/>
          <p:nvPr/>
        </p:nvSpPr>
        <p:spPr>
          <a:xfrm>
            <a:off x="395536" y="2033851"/>
            <a:ext cx="1368152" cy="440044"/>
          </a:xfrm>
          <a:prstGeom prst="flowChartDocumen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Route file</a:t>
            </a:r>
          </a:p>
        </p:txBody>
      </p:sp>
      <p:sp>
        <p:nvSpPr>
          <p:cNvPr id="15" name="Flowchart: Document 14"/>
          <p:cNvSpPr/>
          <p:nvPr/>
        </p:nvSpPr>
        <p:spPr>
          <a:xfrm>
            <a:off x="395536" y="2662874"/>
            <a:ext cx="1368152" cy="440044"/>
          </a:xfrm>
          <a:prstGeom prst="flowChartDocumen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Additional file</a:t>
            </a:r>
          </a:p>
        </p:txBody>
      </p:sp>
      <p:sp>
        <p:nvSpPr>
          <p:cNvPr id="16" name="Flowchart: Document 15"/>
          <p:cNvSpPr/>
          <p:nvPr/>
        </p:nvSpPr>
        <p:spPr>
          <a:xfrm>
            <a:off x="7363663" y="2342062"/>
            <a:ext cx="1368152" cy="576064"/>
          </a:xfrm>
          <a:prstGeom prst="flowChartDocumen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Mobility trace file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6287784" y="2448463"/>
            <a:ext cx="895511" cy="304889"/>
          </a:xfrm>
          <a:prstGeom prst="rightArrow">
            <a:avLst>
              <a:gd name="adj1" fmla="val 48796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631653" y="1440758"/>
            <a:ext cx="2088233" cy="8258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Car following model,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Lane changing model, etc.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2" name="Flowchart: Document 21"/>
          <p:cNvSpPr/>
          <p:nvPr/>
        </p:nvSpPr>
        <p:spPr>
          <a:xfrm>
            <a:off x="395536" y="3291897"/>
            <a:ext cx="1368152" cy="440044"/>
          </a:xfrm>
          <a:prstGeom prst="flowChartDocumen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Config</a:t>
            </a:r>
            <a:r>
              <a:rPr lang="en-US" sz="1400" dirty="0" smtClean="0">
                <a:solidFill>
                  <a:schemeClr val="tx1"/>
                </a:solidFill>
              </a:rPr>
              <a:t> file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2267744" y="2448463"/>
            <a:ext cx="895511" cy="304889"/>
          </a:xfrm>
          <a:prstGeom prst="rightArrow">
            <a:avLst>
              <a:gd name="adj1" fmla="val 48796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Brace 2"/>
          <p:cNvSpPr/>
          <p:nvPr/>
        </p:nvSpPr>
        <p:spPr>
          <a:xfrm>
            <a:off x="1907703" y="1440757"/>
            <a:ext cx="216025" cy="2291183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9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SUMO Road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 </a:t>
            </a:r>
            <a:r>
              <a:rPr lang="en-US" dirty="0">
                <a:solidFill>
                  <a:srgbClr val="FF0000"/>
                </a:solidFill>
              </a:rPr>
              <a:t>directed graph </a:t>
            </a:r>
            <a:r>
              <a:rPr lang="en-US" dirty="0"/>
              <a:t>containing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Node</a:t>
            </a:r>
            <a:r>
              <a:rPr lang="en-US" dirty="0"/>
              <a:t>: intersection or connection point between two edges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Edge</a:t>
            </a:r>
            <a:r>
              <a:rPr lang="en-US" dirty="0"/>
              <a:t>: is unidirectional part of a road segment</a:t>
            </a:r>
          </a:p>
          <a:p>
            <a:pPr lvl="2"/>
            <a:r>
              <a:rPr lang="en-US" dirty="0"/>
              <a:t>Each edge contains one or more lanes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SUMO Basic - Net File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286766"/>
            <a:ext cx="4427984" cy="1802126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693608" y="4414982"/>
            <a:ext cx="4092702" cy="1690254"/>
            <a:chOff x="2693608" y="4414982"/>
            <a:chExt cx="4092702" cy="1690254"/>
          </a:xfrm>
        </p:grpSpPr>
        <p:sp>
          <p:nvSpPr>
            <p:cNvPr id="8" name="Freeform 7"/>
            <p:cNvSpPr/>
            <p:nvPr/>
          </p:nvSpPr>
          <p:spPr>
            <a:xfrm rot="21239938">
              <a:off x="5396799" y="4414982"/>
              <a:ext cx="572655" cy="655782"/>
            </a:xfrm>
            <a:custGeom>
              <a:avLst/>
              <a:gdLst>
                <a:gd name="connsiteX0" fmla="*/ 572655 w 572655"/>
                <a:gd name="connsiteY0" fmla="*/ 0 h 655782"/>
                <a:gd name="connsiteX1" fmla="*/ 138546 w 572655"/>
                <a:gd name="connsiteY1" fmla="*/ 240145 h 655782"/>
                <a:gd name="connsiteX2" fmla="*/ 0 w 572655"/>
                <a:gd name="connsiteY2" fmla="*/ 655782 h 655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2655" h="655782">
                  <a:moveTo>
                    <a:pt x="572655" y="0"/>
                  </a:moveTo>
                  <a:cubicBezTo>
                    <a:pt x="403321" y="65424"/>
                    <a:pt x="233988" y="130848"/>
                    <a:pt x="138546" y="240145"/>
                  </a:cubicBezTo>
                  <a:cubicBezTo>
                    <a:pt x="43103" y="349442"/>
                    <a:pt x="21551" y="502612"/>
                    <a:pt x="0" y="655782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2807855" y="5569527"/>
              <a:ext cx="1293090" cy="434109"/>
            </a:xfrm>
            <a:custGeom>
              <a:avLst/>
              <a:gdLst>
                <a:gd name="connsiteX0" fmla="*/ 0 w 1293090"/>
                <a:gd name="connsiteY0" fmla="*/ 434109 h 434109"/>
                <a:gd name="connsiteX1" fmla="*/ 840509 w 1293090"/>
                <a:gd name="connsiteY1" fmla="*/ 360218 h 434109"/>
                <a:gd name="connsiteX2" fmla="*/ 1293090 w 1293090"/>
                <a:gd name="connsiteY2" fmla="*/ 0 h 43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3090" h="434109">
                  <a:moveTo>
                    <a:pt x="0" y="434109"/>
                  </a:moveTo>
                  <a:cubicBezTo>
                    <a:pt x="312497" y="433339"/>
                    <a:pt x="624994" y="432569"/>
                    <a:pt x="840509" y="360218"/>
                  </a:cubicBezTo>
                  <a:cubicBezTo>
                    <a:pt x="1056024" y="287867"/>
                    <a:pt x="1174557" y="143933"/>
                    <a:pt x="1293090" y="0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239491" y="5629687"/>
              <a:ext cx="1209964" cy="175577"/>
            </a:xfrm>
            <a:custGeom>
              <a:avLst/>
              <a:gdLst>
                <a:gd name="connsiteX0" fmla="*/ 0 w 1209964"/>
                <a:gd name="connsiteY0" fmla="*/ 0 h 175577"/>
                <a:gd name="connsiteX1" fmla="*/ 785091 w 1209964"/>
                <a:gd name="connsiteY1" fmla="*/ 175491 h 175577"/>
                <a:gd name="connsiteX2" fmla="*/ 1209964 w 1209964"/>
                <a:gd name="connsiteY2" fmla="*/ 18473 h 17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9964" h="175577">
                  <a:moveTo>
                    <a:pt x="0" y="0"/>
                  </a:moveTo>
                  <a:cubicBezTo>
                    <a:pt x="291715" y="86206"/>
                    <a:pt x="583430" y="172412"/>
                    <a:pt x="785091" y="175491"/>
                  </a:cubicBezTo>
                  <a:cubicBezTo>
                    <a:pt x="986752" y="178570"/>
                    <a:pt x="1098358" y="98521"/>
                    <a:pt x="1209964" y="18473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597236" y="5551055"/>
              <a:ext cx="1080655" cy="554181"/>
            </a:xfrm>
            <a:custGeom>
              <a:avLst/>
              <a:gdLst>
                <a:gd name="connsiteX0" fmla="*/ 0 w 1080655"/>
                <a:gd name="connsiteY0" fmla="*/ 0 h 554181"/>
                <a:gd name="connsiteX1" fmla="*/ 452582 w 1080655"/>
                <a:gd name="connsiteY1" fmla="*/ 443345 h 554181"/>
                <a:gd name="connsiteX2" fmla="*/ 1080655 w 1080655"/>
                <a:gd name="connsiteY2" fmla="*/ 554181 h 554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0655" h="554181">
                  <a:moveTo>
                    <a:pt x="0" y="0"/>
                  </a:moveTo>
                  <a:cubicBezTo>
                    <a:pt x="136236" y="175491"/>
                    <a:pt x="272473" y="350982"/>
                    <a:pt x="452582" y="443345"/>
                  </a:cubicBezTo>
                  <a:cubicBezTo>
                    <a:pt x="632691" y="535708"/>
                    <a:pt x="856673" y="544944"/>
                    <a:pt x="1080655" y="554181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5724128" y="5157192"/>
              <a:ext cx="1062182" cy="584898"/>
            </a:xfrm>
            <a:custGeom>
              <a:avLst/>
              <a:gdLst>
                <a:gd name="connsiteX0" fmla="*/ 1062182 w 1062182"/>
                <a:gd name="connsiteY0" fmla="*/ 584898 h 584898"/>
                <a:gd name="connsiteX1" fmla="*/ 535709 w 1062182"/>
                <a:gd name="connsiteY1" fmla="*/ 67662 h 584898"/>
                <a:gd name="connsiteX2" fmla="*/ 0 w 1062182"/>
                <a:gd name="connsiteY2" fmla="*/ 21480 h 584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2182" h="584898">
                  <a:moveTo>
                    <a:pt x="1062182" y="584898"/>
                  </a:moveTo>
                  <a:cubicBezTo>
                    <a:pt x="887460" y="373231"/>
                    <a:pt x="712739" y="161565"/>
                    <a:pt x="535709" y="67662"/>
                  </a:cubicBezTo>
                  <a:cubicBezTo>
                    <a:pt x="358679" y="-26241"/>
                    <a:pt x="179339" y="-2381"/>
                    <a:pt x="0" y="21480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211960" y="4876652"/>
              <a:ext cx="1182254" cy="231057"/>
            </a:xfrm>
            <a:custGeom>
              <a:avLst/>
              <a:gdLst>
                <a:gd name="connsiteX0" fmla="*/ 1182254 w 1182254"/>
                <a:gd name="connsiteY0" fmla="*/ 231057 h 231057"/>
                <a:gd name="connsiteX1" fmla="*/ 591127 w 1182254"/>
                <a:gd name="connsiteY1" fmla="*/ 148 h 231057"/>
                <a:gd name="connsiteX2" fmla="*/ 0 w 1182254"/>
                <a:gd name="connsiteY2" fmla="*/ 203348 h 231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2254" h="231057">
                  <a:moveTo>
                    <a:pt x="1182254" y="231057"/>
                  </a:moveTo>
                  <a:cubicBezTo>
                    <a:pt x="985211" y="117911"/>
                    <a:pt x="788169" y="4766"/>
                    <a:pt x="591127" y="148"/>
                  </a:cubicBezTo>
                  <a:cubicBezTo>
                    <a:pt x="394085" y="-4470"/>
                    <a:pt x="197042" y="99439"/>
                    <a:pt x="0" y="203348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693608" y="5013176"/>
              <a:ext cx="1302328" cy="526506"/>
            </a:xfrm>
            <a:custGeom>
              <a:avLst/>
              <a:gdLst>
                <a:gd name="connsiteX0" fmla="*/ 1302328 w 1302328"/>
                <a:gd name="connsiteY0" fmla="*/ 46215 h 526506"/>
                <a:gd name="connsiteX1" fmla="*/ 489528 w 1302328"/>
                <a:gd name="connsiteY1" fmla="*/ 46215 h 526506"/>
                <a:gd name="connsiteX2" fmla="*/ 0 w 1302328"/>
                <a:gd name="connsiteY2" fmla="*/ 526506 h 526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2328" h="526506">
                  <a:moveTo>
                    <a:pt x="1302328" y="46215"/>
                  </a:moveTo>
                  <a:cubicBezTo>
                    <a:pt x="1004455" y="6191"/>
                    <a:pt x="706583" y="-33833"/>
                    <a:pt x="489528" y="46215"/>
                  </a:cubicBezTo>
                  <a:cubicBezTo>
                    <a:pt x="272473" y="126263"/>
                    <a:pt x="136236" y="326384"/>
                    <a:pt x="0" y="526506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6637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Tutorial Road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V-shaped road network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Bi-directional road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Two lanes per direction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SUMO Basic - </a:t>
            </a:r>
            <a:r>
              <a:rPr lang="en-US" dirty="0" smtClean="0"/>
              <a:t>Net File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573016"/>
            <a:ext cx="5133739" cy="275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6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Net File Manually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12971"/>
            <a:ext cx="8229600" cy="246835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Node file</a:t>
            </a:r>
            <a:r>
              <a:rPr lang="en-US" dirty="0" smtClean="0"/>
              <a:t>: Node definition</a:t>
            </a:r>
          </a:p>
          <a:p>
            <a:pPr lvl="3"/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Edge file</a:t>
            </a:r>
            <a:r>
              <a:rPr lang="en-US" dirty="0" smtClean="0"/>
              <a:t>: Edge definition</a:t>
            </a:r>
          </a:p>
          <a:p>
            <a:pPr lvl="3"/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Type file</a:t>
            </a:r>
            <a:r>
              <a:rPr lang="en-US" dirty="0" smtClean="0"/>
              <a:t>: Edge type definition</a:t>
            </a:r>
          </a:p>
          <a:p>
            <a:pPr lvl="3"/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Net </a:t>
            </a:r>
            <a:r>
              <a:rPr lang="en-US" dirty="0" err="1" smtClean="0">
                <a:solidFill>
                  <a:srgbClr val="FF0000"/>
                </a:solidFill>
              </a:rPr>
              <a:t>config</a:t>
            </a:r>
            <a:r>
              <a:rPr lang="en-US" dirty="0" smtClean="0">
                <a:solidFill>
                  <a:srgbClr val="FF0000"/>
                </a:solidFill>
              </a:rPr>
              <a:t> file</a:t>
            </a:r>
            <a:r>
              <a:rPr lang="en-US" dirty="0" smtClean="0"/>
              <a:t>: </a:t>
            </a:r>
            <a:r>
              <a:rPr lang="en-US" dirty="0" err="1" smtClean="0"/>
              <a:t>netconvert</a:t>
            </a:r>
            <a:r>
              <a:rPr lang="en-US" dirty="0" smtClean="0"/>
              <a:t> parameter</a:t>
            </a:r>
          </a:p>
          <a:p>
            <a:pPr lvl="3"/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Net file</a:t>
            </a:r>
            <a:r>
              <a:rPr lang="en-US" dirty="0" smtClean="0"/>
              <a:t>: Output net file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SUMO Basic - </a:t>
            </a:r>
            <a:r>
              <a:rPr lang="en-US" dirty="0" smtClean="0"/>
              <a:t>Net File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343623" y="2060847"/>
            <a:ext cx="2736304" cy="1160125"/>
          </a:xfrm>
          <a:prstGeom prst="roundRect">
            <a:avLst/>
          </a:prstGeom>
          <a:solidFill>
            <a:srgbClr val="CCFF99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</a:rPr>
              <a:t>Netconvert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  <p:sp>
        <p:nvSpPr>
          <p:cNvPr id="7" name="Flowchart: Document 6"/>
          <p:cNvSpPr/>
          <p:nvPr/>
        </p:nvSpPr>
        <p:spPr>
          <a:xfrm>
            <a:off x="395536" y="1412776"/>
            <a:ext cx="1368152" cy="440044"/>
          </a:xfrm>
          <a:prstGeom prst="flowChartDocumen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Node file</a:t>
            </a:r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8" name="Flowchart: Document 7"/>
          <p:cNvSpPr/>
          <p:nvPr/>
        </p:nvSpPr>
        <p:spPr>
          <a:xfrm>
            <a:off x="395536" y="2033851"/>
            <a:ext cx="1368152" cy="440044"/>
          </a:xfrm>
          <a:prstGeom prst="flowChartDocumen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Edge file</a:t>
            </a:r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9" name="Flowchart: Document 8"/>
          <p:cNvSpPr/>
          <p:nvPr/>
        </p:nvSpPr>
        <p:spPr>
          <a:xfrm>
            <a:off x="395536" y="2662874"/>
            <a:ext cx="1368152" cy="440044"/>
          </a:xfrm>
          <a:prstGeom prst="flowChartDocumen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Type file</a:t>
            </a:r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10" name="Flowchart: Document 9"/>
          <p:cNvSpPr/>
          <p:nvPr/>
        </p:nvSpPr>
        <p:spPr>
          <a:xfrm>
            <a:off x="7363663" y="2342062"/>
            <a:ext cx="1368152" cy="576064"/>
          </a:xfrm>
          <a:prstGeom prst="flowChartDocumen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Net File</a:t>
            </a:r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6287784" y="2448463"/>
            <a:ext cx="895511" cy="304889"/>
          </a:xfrm>
          <a:prstGeom prst="rightArrow">
            <a:avLst>
              <a:gd name="adj1" fmla="val 48796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Document 12"/>
          <p:cNvSpPr/>
          <p:nvPr/>
        </p:nvSpPr>
        <p:spPr>
          <a:xfrm>
            <a:off x="395536" y="3291897"/>
            <a:ext cx="1368152" cy="440044"/>
          </a:xfrm>
          <a:prstGeom prst="flowChartDocumen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Net </a:t>
            </a:r>
            <a:r>
              <a:rPr lang="en-US" sz="1400" dirty="0" err="1" smtClean="0">
                <a:solidFill>
                  <a:schemeClr val="tx1"/>
                </a:solidFill>
              </a:rPr>
              <a:t>c</a:t>
            </a:r>
            <a:r>
              <a:rPr lang="en-US" sz="1400" dirty="0" err="1" smtClean="0">
                <a:solidFill>
                  <a:schemeClr val="tx1"/>
                </a:solidFill>
              </a:rPr>
              <a:t>onfig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file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267744" y="2448463"/>
            <a:ext cx="895511" cy="304889"/>
          </a:xfrm>
          <a:prstGeom prst="rightArrow">
            <a:avLst>
              <a:gd name="adj1" fmla="val 48796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Brace 14"/>
          <p:cNvSpPr/>
          <p:nvPr/>
        </p:nvSpPr>
        <p:spPr>
          <a:xfrm>
            <a:off x="1907703" y="1440757"/>
            <a:ext cx="216025" cy="2291183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88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364088" y="3774738"/>
            <a:ext cx="368400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&lt;types&gt;</a:t>
            </a:r>
          </a:p>
          <a:p>
            <a:r>
              <a:rPr lang="en-US" sz="1200" dirty="0" smtClean="0"/>
              <a:t>   </a:t>
            </a:r>
            <a:r>
              <a:rPr lang="en-US" sz="1200" dirty="0"/>
              <a:t>&lt;type id="1" </a:t>
            </a:r>
            <a:r>
              <a:rPr lang="en-US" sz="1200" dirty="0" err="1"/>
              <a:t>numLanes</a:t>
            </a:r>
            <a:r>
              <a:rPr lang="en-US" sz="1200" dirty="0"/>
              <a:t>="2" speed="30"/&gt;</a:t>
            </a:r>
          </a:p>
          <a:p>
            <a:r>
              <a:rPr lang="en-US" sz="1200" dirty="0" smtClean="0"/>
              <a:t>&lt;/</a:t>
            </a:r>
            <a:r>
              <a:rPr lang="en-US" sz="1200" dirty="0"/>
              <a:t>types</a:t>
            </a:r>
            <a:r>
              <a:rPr lang="en-US" sz="1200" dirty="0" smtClean="0"/>
              <a:t>&gt;</a:t>
            </a:r>
            <a:endParaRPr lang="en-US" sz="1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Tutorial Net File Manually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4906888" cy="467926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</a:t>
            </a:r>
            <a:r>
              <a:rPr lang="en-US" dirty="0" smtClean="0"/>
              <a:t>node file</a:t>
            </a:r>
          </a:p>
          <a:p>
            <a:pPr lvl="1"/>
            <a:r>
              <a:rPr lang="en-US" dirty="0" smtClean="0"/>
              <a:t>Open text editor, enter and save as test1.nod.xml</a:t>
            </a:r>
          </a:p>
          <a:p>
            <a:pPr lvl="3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edge file</a:t>
            </a:r>
          </a:p>
          <a:p>
            <a:pPr lvl="1"/>
            <a:r>
              <a:rPr lang="en-US" dirty="0" smtClean="0"/>
              <a:t>Save as test1.edg.xml</a:t>
            </a:r>
            <a:endParaRPr lang="en-US" dirty="0"/>
          </a:p>
          <a:p>
            <a:pPr lvl="3"/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type file</a:t>
            </a:r>
          </a:p>
          <a:p>
            <a:pPr lvl="1"/>
            <a:r>
              <a:rPr lang="en-US" dirty="0" smtClean="0"/>
              <a:t>Save as test1.typ.xml</a:t>
            </a:r>
          </a:p>
          <a:p>
            <a:pPr lvl="3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net </a:t>
            </a:r>
            <a:r>
              <a:rPr lang="en-US" dirty="0" err="1" smtClean="0"/>
              <a:t>config</a:t>
            </a:r>
            <a:r>
              <a:rPr lang="en-US" dirty="0" smtClean="0"/>
              <a:t> file</a:t>
            </a:r>
          </a:p>
          <a:p>
            <a:pPr lvl="1"/>
            <a:r>
              <a:rPr lang="en-US" dirty="0" smtClean="0"/>
              <a:t>Save </a:t>
            </a:r>
            <a:r>
              <a:rPr lang="en-US" dirty="0"/>
              <a:t>as </a:t>
            </a:r>
            <a:r>
              <a:rPr lang="en-US" dirty="0" smtClean="0"/>
              <a:t>test1.netc.xml</a:t>
            </a:r>
            <a:endParaRPr lang="en-US" dirty="0"/>
          </a:p>
          <a:p>
            <a:pPr lvl="3"/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Convert to net file</a:t>
            </a:r>
          </a:p>
          <a:p>
            <a:pPr lvl="1"/>
            <a:r>
              <a:rPr lang="en-US" dirty="0" smtClean="0"/>
              <a:t>Open </a:t>
            </a:r>
            <a:r>
              <a:rPr lang="en-US" dirty="0" err="1" smtClean="0"/>
              <a:t>cmd</a:t>
            </a:r>
            <a:r>
              <a:rPr lang="en-US" dirty="0" smtClean="0"/>
              <a:t> and run</a:t>
            </a:r>
          </a:p>
          <a:p>
            <a:pPr lvl="1"/>
            <a:r>
              <a:rPr lang="en-US" dirty="0" smtClean="0"/>
              <a:t>Check result test1.net.xml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SUMO Basic - </a:t>
            </a:r>
            <a:r>
              <a:rPr lang="en-US" dirty="0" smtClean="0"/>
              <a:t>Net File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64088" y="1359024"/>
            <a:ext cx="3684004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/>
              <a:t>&lt;</a:t>
            </a:r>
            <a:r>
              <a:rPr lang="es-ES" sz="1200" dirty="0" err="1"/>
              <a:t>nodes</a:t>
            </a:r>
            <a:r>
              <a:rPr lang="es-ES" sz="1200" dirty="0"/>
              <a:t>&gt;</a:t>
            </a:r>
          </a:p>
          <a:p>
            <a:r>
              <a:rPr lang="es-ES" sz="1200" dirty="0" smtClean="0"/>
              <a:t>    </a:t>
            </a:r>
            <a:r>
              <a:rPr lang="es-ES" sz="1200" dirty="0"/>
              <a:t>&lt;</a:t>
            </a:r>
            <a:r>
              <a:rPr lang="es-ES" sz="1200" dirty="0" err="1"/>
              <a:t>node</a:t>
            </a:r>
            <a:r>
              <a:rPr lang="es-ES" sz="1200" dirty="0"/>
              <a:t> id="1" x="0" y="100" /&gt;</a:t>
            </a:r>
          </a:p>
          <a:p>
            <a:r>
              <a:rPr lang="es-ES" sz="1200" dirty="0" smtClean="0"/>
              <a:t>    </a:t>
            </a:r>
            <a:r>
              <a:rPr lang="es-ES" sz="1200" dirty="0"/>
              <a:t>&lt;</a:t>
            </a:r>
            <a:r>
              <a:rPr lang="es-ES" sz="1200" dirty="0" err="1"/>
              <a:t>node</a:t>
            </a:r>
            <a:r>
              <a:rPr lang="es-ES" sz="1200" dirty="0"/>
              <a:t> id="2" x="100" y="0" /&gt;</a:t>
            </a:r>
          </a:p>
          <a:p>
            <a:r>
              <a:rPr lang="es-ES" sz="1200" dirty="0" smtClean="0"/>
              <a:t>    </a:t>
            </a:r>
            <a:r>
              <a:rPr lang="es-ES" sz="1200" dirty="0"/>
              <a:t>&lt;</a:t>
            </a:r>
            <a:r>
              <a:rPr lang="es-ES" sz="1200" dirty="0" err="1"/>
              <a:t>node</a:t>
            </a:r>
            <a:r>
              <a:rPr lang="es-ES" sz="1200" dirty="0"/>
              <a:t> id="3" x="200" y="100" /&gt;</a:t>
            </a:r>
          </a:p>
          <a:p>
            <a:r>
              <a:rPr lang="es-ES" sz="1200" dirty="0" smtClean="0"/>
              <a:t>&lt;/</a:t>
            </a:r>
            <a:r>
              <a:rPr lang="es-ES" sz="1200" dirty="0" err="1"/>
              <a:t>nodes</a:t>
            </a:r>
            <a:r>
              <a:rPr lang="es-ES" sz="1200" dirty="0"/>
              <a:t>&gt;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5364088" y="2467962"/>
            <a:ext cx="368400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&lt;edges&gt;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&lt;edge id="1" from="1" to="2" type="1"/&gt;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&lt;edge id="2" from="2" to="3" type="1"/&gt;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&lt;edge id="3" from="2" to="1" type="1"/&gt;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&lt;edge id="4" from="3" to="2" type="1"/&gt;</a:t>
            </a:r>
          </a:p>
          <a:p>
            <a:r>
              <a:rPr lang="en-US" sz="1200" dirty="0" smtClean="0"/>
              <a:t>&lt;/</a:t>
            </a:r>
            <a:r>
              <a:rPr lang="en-US" sz="1200" dirty="0"/>
              <a:t>edges&gt;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7584" y="6126496"/>
            <a:ext cx="360557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/>
              <a:t>netconvert</a:t>
            </a:r>
            <a:r>
              <a:rPr lang="en-US" sz="1200" dirty="0"/>
              <a:t> -c </a:t>
            </a:r>
            <a:r>
              <a:rPr lang="en-US" sz="1200" dirty="0" smtClean="0"/>
              <a:t>test1.netc.xml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5364088" y="4514344"/>
            <a:ext cx="3684004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&lt;configuration&gt;</a:t>
            </a:r>
          </a:p>
          <a:p>
            <a:r>
              <a:rPr lang="en-US" sz="1200" dirty="0" smtClean="0"/>
              <a:t>  </a:t>
            </a:r>
            <a:r>
              <a:rPr lang="en-US" sz="1200" dirty="0"/>
              <a:t>&lt;input&gt;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&lt;node-files value</a:t>
            </a:r>
            <a:r>
              <a:rPr lang="en-US" sz="1200" dirty="0" smtClean="0"/>
              <a:t>=“test1.nod.xml</a:t>
            </a:r>
            <a:r>
              <a:rPr lang="en-US" sz="1200" dirty="0"/>
              <a:t>"/&gt;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&lt;type-files value</a:t>
            </a:r>
            <a:r>
              <a:rPr lang="en-US" sz="1200" dirty="0" smtClean="0"/>
              <a:t>=“test1.typ.xml</a:t>
            </a:r>
            <a:r>
              <a:rPr lang="en-US" sz="1200" dirty="0"/>
              <a:t>"/&gt;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&lt;edge-files value</a:t>
            </a:r>
            <a:r>
              <a:rPr lang="en-US" sz="1200" dirty="0" smtClean="0"/>
              <a:t>=“test1.edg.xml</a:t>
            </a:r>
            <a:r>
              <a:rPr lang="en-US" sz="1200" dirty="0"/>
              <a:t>"/&gt;</a:t>
            </a:r>
          </a:p>
          <a:p>
            <a:r>
              <a:rPr lang="en-US" sz="1200" dirty="0" smtClean="0"/>
              <a:t>  </a:t>
            </a:r>
            <a:r>
              <a:rPr lang="en-US" sz="1200" dirty="0"/>
              <a:t>&lt;/input&gt;</a:t>
            </a:r>
          </a:p>
          <a:p>
            <a:r>
              <a:rPr lang="en-US" sz="1200" dirty="0" smtClean="0"/>
              <a:t>  </a:t>
            </a:r>
            <a:r>
              <a:rPr lang="en-US" sz="1200" dirty="0"/>
              <a:t>&lt;output&gt;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&lt;output-file value</a:t>
            </a:r>
            <a:r>
              <a:rPr lang="en-US" sz="1200" dirty="0" smtClean="0"/>
              <a:t>=“test1.net.xml</a:t>
            </a:r>
            <a:r>
              <a:rPr lang="en-US" sz="1200" dirty="0"/>
              <a:t>"/&gt;</a:t>
            </a:r>
          </a:p>
          <a:p>
            <a:r>
              <a:rPr lang="en-US" sz="1200" dirty="0" smtClean="0"/>
              <a:t>  </a:t>
            </a:r>
            <a:r>
              <a:rPr lang="en-US" sz="1200" dirty="0"/>
              <a:t>&lt;/output&gt; </a:t>
            </a:r>
          </a:p>
          <a:p>
            <a:r>
              <a:rPr lang="en-US" sz="1200" dirty="0" smtClean="0"/>
              <a:t>&lt;/</a:t>
            </a:r>
            <a:r>
              <a:rPr lang="en-US" sz="1200" dirty="0"/>
              <a:t>configuration</a:t>
            </a:r>
            <a:r>
              <a:rPr lang="en-US" sz="1200" dirty="0" smtClean="0"/>
              <a:t>&gt;</a:t>
            </a:r>
            <a:endParaRPr lang="en-US" sz="1200" dirty="0"/>
          </a:p>
        </p:txBody>
      </p:sp>
      <p:sp>
        <p:nvSpPr>
          <p:cNvPr id="10" name="Oval 9"/>
          <p:cNvSpPr/>
          <p:nvPr/>
        </p:nvSpPr>
        <p:spPr>
          <a:xfrm>
            <a:off x="8686800" y="2432646"/>
            <a:ext cx="361292" cy="361292"/>
          </a:xfrm>
          <a:prstGeom prst="ellipse">
            <a:avLst/>
          </a:prstGeom>
          <a:solidFill>
            <a:srgbClr val="FF0000">
              <a:alpha val="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8686800" y="4514344"/>
            <a:ext cx="361292" cy="361292"/>
          </a:xfrm>
          <a:prstGeom prst="ellipse">
            <a:avLst/>
          </a:prstGeom>
          <a:solidFill>
            <a:srgbClr val="FF0000">
              <a:alpha val="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0" y="3787788"/>
            <a:ext cx="361292" cy="361292"/>
          </a:xfrm>
          <a:prstGeom prst="ellipse">
            <a:avLst/>
          </a:prstGeom>
          <a:solidFill>
            <a:srgbClr val="FF0000">
              <a:alpha val="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0" y="1365069"/>
            <a:ext cx="361292" cy="361292"/>
          </a:xfrm>
          <a:prstGeom prst="ellipse">
            <a:avLst/>
          </a:prstGeom>
          <a:solidFill>
            <a:srgbClr val="FF0000">
              <a:alpha val="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071864" y="6092044"/>
            <a:ext cx="361292" cy="361292"/>
          </a:xfrm>
          <a:prstGeom prst="ellipse">
            <a:avLst/>
          </a:prstGeom>
          <a:solidFill>
            <a:srgbClr val="FF0000">
              <a:alpha val="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41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Net File with </a:t>
            </a:r>
            <a:r>
              <a:rPr lang="en-US" dirty="0" err="1" smtClean="0"/>
              <a:t>Netedit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1297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Open </a:t>
            </a:r>
            <a:r>
              <a:rPr lang="en-US" dirty="0" err="1" smtClean="0"/>
              <a:t>netedit</a:t>
            </a:r>
            <a:endParaRPr lang="en-US" dirty="0"/>
          </a:p>
          <a:p>
            <a:pPr lvl="3"/>
            <a:endParaRPr lang="en-US" dirty="0" smtClean="0"/>
          </a:p>
          <a:p>
            <a:r>
              <a:rPr lang="en-US" dirty="0" smtClean="0"/>
              <a:t>File -&gt; New </a:t>
            </a:r>
            <a:r>
              <a:rPr lang="en-US" dirty="0" smtClean="0"/>
              <a:t>network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In the </a:t>
            </a:r>
            <a:r>
              <a:rPr lang="en-US" dirty="0" err="1" smtClean="0"/>
              <a:t>droplist</a:t>
            </a:r>
            <a:r>
              <a:rPr lang="en-US" dirty="0" smtClean="0"/>
              <a:t> on toolbar -&gt; select create </a:t>
            </a:r>
            <a:r>
              <a:rPr lang="en-US" dirty="0" smtClean="0"/>
              <a:t>edge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Click 2 points to create an </a:t>
            </a:r>
            <a:r>
              <a:rPr lang="en-US" dirty="0" smtClean="0"/>
              <a:t>edge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Select two-way to create bi-directional road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SUMO Basic - </a:t>
            </a:r>
            <a:r>
              <a:rPr lang="en-US" dirty="0" smtClean="0"/>
              <a:t>Net File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43"/>
          <a:stretch/>
        </p:blipFill>
        <p:spPr>
          <a:xfrm>
            <a:off x="1187624" y="5157192"/>
            <a:ext cx="6505575" cy="93610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0" y="5445224"/>
            <a:ext cx="1080120" cy="434181"/>
          </a:xfrm>
          <a:prstGeom prst="rect">
            <a:avLst/>
          </a:prstGeom>
          <a:solidFill>
            <a:srgbClr val="FF0000">
              <a:alpha val="13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72598" y="5436236"/>
            <a:ext cx="1080120" cy="434181"/>
          </a:xfrm>
          <a:prstGeom prst="rect">
            <a:avLst/>
          </a:prstGeom>
          <a:solidFill>
            <a:srgbClr val="FF0000">
              <a:alpha val="13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1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Node and Edge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the </a:t>
            </a:r>
            <a:r>
              <a:rPr lang="en-US" dirty="0" err="1"/>
              <a:t>droplist</a:t>
            </a:r>
            <a:r>
              <a:rPr lang="en-US" dirty="0"/>
              <a:t> on toolbar -&gt; select </a:t>
            </a:r>
            <a:r>
              <a:rPr lang="en-US" dirty="0" smtClean="0"/>
              <a:t>inspect</a:t>
            </a:r>
          </a:p>
          <a:p>
            <a:pPr lvl="2"/>
            <a:endParaRPr lang="en-US" dirty="0"/>
          </a:p>
          <a:p>
            <a:r>
              <a:rPr lang="en-US" dirty="0" smtClean="0"/>
              <a:t>Node</a:t>
            </a:r>
          </a:p>
          <a:p>
            <a:pPr lvl="1"/>
            <a:r>
              <a:rPr lang="en-US" dirty="0" err="1" smtClean="0"/>
              <a:t>Pos</a:t>
            </a:r>
            <a:r>
              <a:rPr lang="en-US" dirty="0" smtClean="0"/>
              <a:t>: (</a:t>
            </a:r>
            <a:r>
              <a:rPr lang="en-US" dirty="0" err="1" smtClean="0"/>
              <a:t>x,y</a:t>
            </a:r>
            <a:r>
              <a:rPr lang="en-US" dirty="0" smtClean="0"/>
              <a:t>) position of the node</a:t>
            </a:r>
          </a:p>
          <a:p>
            <a:pPr lvl="1"/>
            <a:r>
              <a:rPr lang="en-US" dirty="0" smtClean="0"/>
              <a:t>Type: unregulated, priority, </a:t>
            </a:r>
            <a:r>
              <a:rPr lang="en-US" dirty="0" err="1" smtClean="0"/>
              <a:t>allway_stop</a:t>
            </a:r>
            <a:r>
              <a:rPr lang="en-US" dirty="0" smtClean="0"/>
              <a:t>, </a:t>
            </a:r>
            <a:r>
              <a:rPr lang="en-US" dirty="0" err="1" smtClean="0"/>
              <a:t>traffic_light</a:t>
            </a:r>
            <a:endParaRPr lang="en-US" dirty="0" smtClean="0"/>
          </a:p>
          <a:p>
            <a:pPr lvl="2"/>
            <a:endParaRPr lang="en-US" dirty="0" smtClean="0"/>
          </a:p>
          <a:p>
            <a:r>
              <a:rPr lang="en-US" dirty="0" smtClean="0"/>
              <a:t>Edge</a:t>
            </a:r>
          </a:p>
          <a:p>
            <a:pPr lvl="1"/>
            <a:r>
              <a:rPr lang="en-US" dirty="0" smtClean="0"/>
              <a:t>Speed: maximum speed</a:t>
            </a:r>
          </a:p>
          <a:p>
            <a:pPr lvl="1"/>
            <a:r>
              <a:rPr lang="en-US" dirty="0" err="1" smtClean="0"/>
              <a:t>numLanes</a:t>
            </a:r>
            <a:r>
              <a:rPr lang="en-US" dirty="0" smtClean="0"/>
              <a:t>: number of lane</a:t>
            </a:r>
          </a:p>
          <a:p>
            <a:pPr lvl="1"/>
            <a:r>
              <a:rPr lang="en-US" dirty="0" smtClean="0"/>
              <a:t>Type: Edge types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SUMO Basic - </a:t>
            </a:r>
            <a:r>
              <a:rPr lang="en-US" dirty="0" smtClean="0"/>
              <a:t>Net File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0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Tutorial Vehicle Route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one vehicle to traverse all edges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SUMO Basic - </a:t>
            </a:r>
            <a:r>
              <a:rPr lang="en-US" dirty="0" smtClean="0"/>
              <a:t>Route File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648" y="3068960"/>
            <a:ext cx="5133739" cy="2757739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2142836" y="3574473"/>
            <a:ext cx="2096655" cy="2142836"/>
          </a:xfrm>
          <a:custGeom>
            <a:avLst/>
            <a:gdLst>
              <a:gd name="connsiteX0" fmla="*/ 0 w 2096655"/>
              <a:gd name="connsiteY0" fmla="*/ 0 h 2142836"/>
              <a:gd name="connsiteX1" fmla="*/ 748146 w 2096655"/>
              <a:gd name="connsiteY1" fmla="*/ 1431636 h 2142836"/>
              <a:gd name="connsiteX2" fmla="*/ 2096655 w 2096655"/>
              <a:gd name="connsiteY2" fmla="*/ 2142836 h 214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655" h="2142836">
                <a:moveTo>
                  <a:pt x="0" y="0"/>
                </a:moveTo>
                <a:cubicBezTo>
                  <a:pt x="199352" y="537248"/>
                  <a:pt x="398704" y="1074497"/>
                  <a:pt x="748146" y="1431636"/>
                </a:cubicBezTo>
                <a:cubicBezTo>
                  <a:pt x="1097589" y="1788775"/>
                  <a:pt x="1597122" y="1965805"/>
                  <a:pt x="2096655" y="2142836"/>
                </a:cubicBezTo>
              </a:path>
            </a:pathLst>
          </a:custGeom>
          <a:noFill/>
          <a:ln w="19050">
            <a:solidFill>
              <a:srgbClr val="FFC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987636" y="3546764"/>
            <a:ext cx="2170546" cy="2161309"/>
          </a:xfrm>
          <a:custGeom>
            <a:avLst/>
            <a:gdLst>
              <a:gd name="connsiteX0" fmla="*/ 0 w 2170546"/>
              <a:gd name="connsiteY0" fmla="*/ 2161309 h 2161309"/>
              <a:gd name="connsiteX1" fmla="*/ 1616364 w 2170546"/>
              <a:gd name="connsiteY1" fmla="*/ 1348509 h 2161309"/>
              <a:gd name="connsiteX2" fmla="*/ 2170546 w 2170546"/>
              <a:gd name="connsiteY2" fmla="*/ 0 h 216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546" h="2161309">
                <a:moveTo>
                  <a:pt x="0" y="2161309"/>
                </a:moveTo>
                <a:cubicBezTo>
                  <a:pt x="627303" y="1935018"/>
                  <a:pt x="1254606" y="1708727"/>
                  <a:pt x="1616364" y="1348509"/>
                </a:cubicBezTo>
                <a:cubicBezTo>
                  <a:pt x="1978122" y="988291"/>
                  <a:pt x="2074334" y="494145"/>
                  <a:pt x="2170546" y="0"/>
                </a:cubicBezTo>
              </a:path>
            </a:pathLst>
          </a:custGeom>
          <a:noFill/>
          <a:ln w="19050">
            <a:solidFill>
              <a:srgbClr val="FFC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747491" y="3177309"/>
            <a:ext cx="2068945" cy="2096655"/>
          </a:xfrm>
          <a:custGeom>
            <a:avLst/>
            <a:gdLst>
              <a:gd name="connsiteX0" fmla="*/ 2068945 w 2068945"/>
              <a:gd name="connsiteY0" fmla="*/ 0 h 2096655"/>
              <a:gd name="connsiteX1" fmla="*/ 674254 w 2068945"/>
              <a:gd name="connsiteY1" fmla="*/ 618836 h 2096655"/>
              <a:gd name="connsiteX2" fmla="*/ 0 w 2068945"/>
              <a:gd name="connsiteY2" fmla="*/ 2096655 h 2096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8945" h="2096655">
                <a:moveTo>
                  <a:pt x="2068945" y="0"/>
                </a:moveTo>
                <a:cubicBezTo>
                  <a:pt x="1544011" y="134697"/>
                  <a:pt x="1019078" y="269394"/>
                  <a:pt x="674254" y="618836"/>
                </a:cubicBezTo>
                <a:cubicBezTo>
                  <a:pt x="329430" y="968279"/>
                  <a:pt x="164715" y="1532467"/>
                  <a:pt x="0" y="2096655"/>
                </a:cubicBezTo>
              </a:path>
            </a:pathLst>
          </a:custGeom>
          <a:noFill/>
          <a:ln w="19050">
            <a:solidFill>
              <a:srgbClr val="FFC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530764" y="3223491"/>
            <a:ext cx="2078181" cy="2013527"/>
          </a:xfrm>
          <a:custGeom>
            <a:avLst/>
            <a:gdLst>
              <a:gd name="connsiteX0" fmla="*/ 2078181 w 2078181"/>
              <a:gd name="connsiteY0" fmla="*/ 2013527 h 2013527"/>
              <a:gd name="connsiteX1" fmla="*/ 1496291 w 2078181"/>
              <a:gd name="connsiteY1" fmla="*/ 701964 h 2013527"/>
              <a:gd name="connsiteX2" fmla="*/ 0 w 2078181"/>
              <a:gd name="connsiteY2" fmla="*/ 0 h 201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8181" h="2013527">
                <a:moveTo>
                  <a:pt x="2078181" y="2013527"/>
                </a:moveTo>
                <a:cubicBezTo>
                  <a:pt x="1960417" y="1525539"/>
                  <a:pt x="1842654" y="1037552"/>
                  <a:pt x="1496291" y="701964"/>
                </a:cubicBezTo>
                <a:cubicBezTo>
                  <a:pt x="1149928" y="366376"/>
                  <a:pt x="574964" y="183188"/>
                  <a:pt x="0" y="0"/>
                </a:cubicBezTo>
              </a:path>
            </a:pathLst>
          </a:custGeom>
          <a:noFill/>
          <a:ln w="19050">
            <a:solidFill>
              <a:srgbClr val="FFC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2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SUMO Route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Contains vehicle definition and their route</a:t>
            </a:r>
          </a:p>
          <a:p>
            <a:pPr lvl="3"/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vType</a:t>
            </a:r>
            <a:r>
              <a:rPr lang="en-US" dirty="0" smtClean="0"/>
              <a:t>: vehicle type definition</a:t>
            </a:r>
          </a:p>
          <a:p>
            <a:pPr lvl="3"/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Route</a:t>
            </a:r>
            <a:r>
              <a:rPr lang="en-US" dirty="0" smtClean="0"/>
              <a:t>: route definition, contains a list of edges</a:t>
            </a:r>
          </a:p>
          <a:p>
            <a:pPr lvl="3"/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Vehicle</a:t>
            </a:r>
            <a:r>
              <a:rPr lang="en-US" dirty="0" smtClean="0"/>
              <a:t>: vehicle </a:t>
            </a:r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SUMO Basic - </a:t>
            </a:r>
            <a:r>
              <a:rPr lang="en-US" dirty="0" smtClean="0"/>
              <a:t>Route File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07704" y="4733528"/>
            <a:ext cx="568863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&lt;routes&gt;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</a:t>
            </a:r>
            <a:r>
              <a:rPr lang="en-US" sz="1200" dirty="0" err="1"/>
              <a:t>vType</a:t>
            </a:r>
            <a:r>
              <a:rPr lang="en-US" sz="1200" dirty="0"/>
              <a:t> id="Car" length="4.0" </a:t>
            </a:r>
            <a:r>
              <a:rPr lang="en-US" sz="1200" dirty="0" err="1"/>
              <a:t>accel</a:t>
            </a:r>
            <a:r>
              <a:rPr lang="en-US" sz="1200" dirty="0"/>
              <a:t>="1.0" </a:t>
            </a:r>
            <a:r>
              <a:rPr lang="en-US" sz="1200" dirty="0" err="1"/>
              <a:t>decel</a:t>
            </a:r>
            <a:r>
              <a:rPr lang="en-US" sz="1200" dirty="0"/>
              <a:t>="5.0" </a:t>
            </a:r>
            <a:r>
              <a:rPr lang="en-US" sz="1200" dirty="0" err="1"/>
              <a:t>maxSpeed</a:t>
            </a:r>
            <a:r>
              <a:rPr lang="en-US" sz="1200" dirty="0"/>
              <a:t>="50.0"/&gt;</a:t>
            </a:r>
          </a:p>
          <a:p>
            <a:endParaRPr lang="en-US" sz="1200" dirty="0"/>
          </a:p>
          <a:p>
            <a:r>
              <a:rPr lang="en-US" sz="1200" dirty="0"/>
              <a:t>    &lt;route id="0" edges="1 2 4 </a:t>
            </a:r>
            <a:r>
              <a:rPr lang="en-US" sz="1200" dirty="0" smtClean="0"/>
              <a:t>3"/&gt;</a:t>
            </a:r>
            <a:endParaRPr lang="en-US" sz="1200" dirty="0" smtClean="0"/>
          </a:p>
          <a:p>
            <a:endParaRPr lang="en-US" sz="1200" dirty="0"/>
          </a:p>
          <a:p>
            <a:r>
              <a:rPr lang="en-US" sz="1200" dirty="0"/>
              <a:t>    &lt;vehicle id</a:t>
            </a:r>
            <a:r>
              <a:rPr lang="en-US" sz="1200" dirty="0" smtClean="0"/>
              <a:t>=“car0</a:t>
            </a:r>
            <a:r>
              <a:rPr lang="en-US" sz="1200" dirty="0"/>
              <a:t>" depart="1" route="0" type="Car" /&gt;</a:t>
            </a:r>
          </a:p>
          <a:p>
            <a:r>
              <a:rPr lang="en-US" sz="1200" dirty="0" smtClean="0"/>
              <a:t>&lt;/</a:t>
            </a:r>
            <a:r>
              <a:rPr lang="en-US" sz="1200" dirty="0"/>
              <a:t>routes</a:t>
            </a:r>
            <a:r>
              <a:rPr lang="en-US" sz="1200" dirty="0" smtClean="0"/>
              <a:t>&gt;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2569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Vehicle </a:t>
            </a:r>
            <a:r>
              <a:rPr lang="en-US" dirty="0" smtClean="0"/>
              <a:t>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length: Vehicle </a:t>
            </a:r>
            <a:r>
              <a:rPr lang="en-US" dirty="0" smtClean="0"/>
              <a:t>length</a:t>
            </a:r>
          </a:p>
          <a:p>
            <a:pPr lvl="3"/>
            <a:endParaRPr lang="en-US" dirty="0" smtClean="0"/>
          </a:p>
          <a:p>
            <a:r>
              <a:rPr lang="en-US" dirty="0"/>
              <a:t> </a:t>
            </a:r>
            <a:r>
              <a:rPr lang="en-US" dirty="0" err="1" smtClean="0"/>
              <a:t>accel</a:t>
            </a:r>
            <a:r>
              <a:rPr lang="en-US" dirty="0" smtClean="0"/>
              <a:t>/</a:t>
            </a:r>
            <a:r>
              <a:rPr lang="en-US" dirty="0" err="1" smtClean="0"/>
              <a:t>decel</a:t>
            </a:r>
            <a:r>
              <a:rPr lang="en-US" dirty="0" smtClean="0"/>
              <a:t>: Maximum acceleration and deceleration </a:t>
            </a:r>
            <a:r>
              <a:rPr lang="en-US" dirty="0" smtClean="0"/>
              <a:t>rate</a:t>
            </a:r>
          </a:p>
          <a:p>
            <a:pPr lvl="3"/>
            <a:endParaRPr lang="en-US" dirty="0" smtClean="0"/>
          </a:p>
          <a:p>
            <a:r>
              <a:rPr lang="en-US" dirty="0"/>
              <a:t> </a:t>
            </a:r>
            <a:r>
              <a:rPr lang="en-US" dirty="0" err="1" smtClean="0"/>
              <a:t>maxSpeed</a:t>
            </a:r>
            <a:r>
              <a:rPr lang="en-US" dirty="0" smtClean="0"/>
              <a:t>: Maximum speed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SUMO Basic - </a:t>
            </a:r>
            <a:r>
              <a:rPr lang="en-US" dirty="0" smtClean="0"/>
              <a:t>Route File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7704" y="4733528"/>
            <a:ext cx="568863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&lt;routes&gt;</a:t>
            </a:r>
          </a:p>
          <a:p>
            <a:r>
              <a:rPr lang="en-US" sz="1200" dirty="0" smtClean="0"/>
              <a:t>    </a:t>
            </a:r>
            <a:r>
              <a:rPr lang="en-US" sz="1200" dirty="0">
                <a:solidFill>
                  <a:srgbClr val="FF0000"/>
                </a:solidFill>
              </a:rPr>
              <a:t>&lt;</a:t>
            </a:r>
            <a:r>
              <a:rPr lang="en-US" sz="1200" dirty="0" err="1">
                <a:solidFill>
                  <a:srgbClr val="FF0000"/>
                </a:solidFill>
              </a:rPr>
              <a:t>vType</a:t>
            </a:r>
            <a:r>
              <a:rPr lang="en-US" sz="1200" dirty="0">
                <a:solidFill>
                  <a:srgbClr val="FF0000"/>
                </a:solidFill>
              </a:rPr>
              <a:t> id="Car" length="4.0" </a:t>
            </a:r>
            <a:r>
              <a:rPr lang="en-US" sz="1200" dirty="0" err="1">
                <a:solidFill>
                  <a:srgbClr val="FF0000"/>
                </a:solidFill>
              </a:rPr>
              <a:t>accel</a:t>
            </a:r>
            <a:r>
              <a:rPr lang="en-US" sz="1200" dirty="0">
                <a:solidFill>
                  <a:srgbClr val="FF0000"/>
                </a:solidFill>
              </a:rPr>
              <a:t>="1.0" </a:t>
            </a:r>
            <a:r>
              <a:rPr lang="en-US" sz="1200" dirty="0" err="1">
                <a:solidFill>
                  <a:srgbClr val="FF0000"/>
                </a:solidFill>
              </a:rPr>
              <a:t>decel</a:t>
            </a:r>
            <a:r>
              <a:rPr lang="en-US" sz="1200" dirty="0">
                <a:solidFill>
                  <a:srgbClr val="FF0000"/>
                </a:solidFill>
              </a:rPr>
              <a:t>="5.0" </a:t>
            </a:r>
            <a:r>
              <a:rPr lang="en-US" sz="1200" dirty="0" err="1">
                <a:solidFill>
                  <a:srgbClr val="FF0000"/>
                </a:solidFill>
              </a:rPr>
              <a:t>maxSpeed</a:t>
            </a:r>
            <a:r>
              <a:rPr lang="en-US" sz="1200" dirty="0">
                <a:solidFill>
                  <a:srgbClr val="FF0000"/>
                </a:solidFill>
              </a:rPr>
              <a:t>="50.0"/&gt;</a:t>
            </a:r>
          </a:p>
          <a:p>
            <a:endParaRPr lang="en-US" sz="1200" dirty="0"/>
          </a:p>
          <a:p>
            <a:r>
              <a:rPr lang="en-US" sz="1200" dirty="0"/>
              <a:t>    &lt;route id="0" edges="1 2 4 3 1</a:t>
            </a:r>
            <a:r>
              <a:rPr lang="en-US" sz="1200" dirty="0" smtClean="0"/>
              <a:t>"/&gt;</a:t>
            </a:r>
          </a:p>
          <a:p>
            <a:endParaRPr lang="en-US" sz="1200" dirty="0"/>
          </a:p>
          <a:p>
            <a:r>
              <a:rPr lang="en-US" sz="1200" dirty="0"/>
              <a:t>    &lt;vehicle id</a:t>
            </a:r>
            <a:r>
              <a:rPr lang="en-US" sz="1200" dirty="0" smtClean="0"/>
              <a:t>=“car0</a:t>
            </a:r>
            <a:r>
              <a:rPr lang="en-US" sz="1200" dirty="0"/>
              <a:t>" depart="1" route="0" type="Car" /&gt;</a:t>
            </a:r>
          </a:p>
          <a:p>
            <a:r>
              <a:rPr lang="en-US" sz="1200" dirty="0" smtClean="0"/>
              <a:t>&lt;/</a:t>
            </a:r>
            <a:r>
              <a:rPr lang="en-US" sz="1200" dirty="0"/>
              <a:t>routes</a:t>
            </a:r>
            <a:r>
              <a:rPr lang="en-US" sz="1200" dirty="0" smtClean="0"/>
              <a:t>&gt;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8372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SUMO </a:t>
            </a:r>
            <a:r>
              <a:rPr lang="en-US" dirty="0" smtClean="0"/>
              <a:t>Vehicle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type: Vehicle type 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 route: The route that vehicle travels</a:t>
            </a:r>
          </a:p>
          <a:p>
            <a:pPr lvl="3"/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depart: The time to enter the road network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SUMO Basic - </a:t>
            </a:r>
            <a:r>
              <a:rPr lang="en-US" dirty="0" smtClean="0"/>
              <a:t>Route File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7704" y="4733528"/>
            <a:ext cx="568863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&lt;routes&gt;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</a:t>
            </a:r>
            <a:r>
              <a:rPr lang="en-US" sz="1200" dirty="0" err="1"/>
              <a:t>vType</a:t>
            </a:r>
            <a:r>
              <a:rPr lang="en-US" sz="1200" dirty="0"/>
              <a:t> id="Car" length="4.0" </a:t>
            </a:r>
            <a:r>
              <a:rPr lang="en-US" sz="1200" dirty="0" err="1"/>
              <a:t>accel</a:t>
            </a:r>
            <a:r>
              <a:rPr lang="en-US" sz="1200" dirty="0"/>
              <a:t>="1.0" </a:t>
            </a:r>
            <a:r>
              <a:rPr lang="en-US" sz="1200" dirty="0" err="1"/>
              <a:t>decel</a:t>
            </a:r>
            <a:r>
              <a:rPr lang="en-US" sz="1200" dirty="0"/>
              <a:t>="5.0" </a:t>
            </a:r>
            <a:r>
              <a:rPr lang="en-US" sz="1200" dirty="0" err="1"/>
              <a:t>maxSpeed</a:t>
            </a:r>
            <a:r>
              <a:rPr lang="en-US" sz="1200" dirty="0"/>
              <a:t>="50.0"/&gt;</a:t>
            </a:r>
          </a:p>
          <a:p>
            <a:endParaRPr lang="en-US" sz="1200" dirty="0"/>
          </a:p>
          <a:p>
            <a:r>
              <a:rPr lang="en-US" sz="1200" dirty="0"/>
              <a:t>    &lt;route id="0" edges="1 2 4 3 1</a:t>
            </a:r>
            <a:r>
              <a:rPr lang="en-US" sz="1200" dirty="0" smtClean="0"/>
              <a:t>"/&gt;</a:t>
            </a:r>
          </a:p>
          <a:p>
            <a:endParaRPr lang="en-US" sz="1200" dirty="0"/>
          </a:p>
          <a:p>
            <a:r>
              <a:rPr lang="en-US" sz="1200" dirty="0"/>
              <a:t>    </a:t>
            </a:r>
            <a:r>
              <a:rPr lang="en-US" sz="1200" dirty="0">
                <a:solidFill>
                  <a:srgbClr val="FF0000"/>
                </a:solidFill>
              </a:rPr>
              <a:t>&lt;vehicle id</a:t>
            </a:r>
            <a:r>
              <a:rPr lang="en-US" sz="1200" dirty="0" smtClean="0">
                <a:solidFill>
                  <a:srgbClr val="FF0000"/>
                </a:solidFill>
              </a:rPr>
              <a:t>=“car0</a:t>
            </a:r>
            <a:r>
              <a:rPr lang="en-US" sz="1200" dirty="0">
                <a:solidFill>
                  <a:srgbClr val="FF0000"/>
                </a:solidFill>
              </a:rPr>
              <a:t>" depart="1" route="0" type="Car" /&gt;</a:t>
            </a:r>
          </a:p>
          <a:p>
            <a:r>
              <a:rPr lang="en-US" sz="1200" dirty="0" smtClean="0"/>
              <a:t>&lt;/</a:t>
            </a:r>
            <a:r>
              <a:rPr lang="en-US" sz="1200" dirty="0"/>
              <a:t>routes</a:t>
            </a:r>
            <a:r>
              <a:rPr lang="en-US" sz="1200" dirty="0" smtClean="0"/>
              <a:t>&gt;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8847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SUMO </a:t>
            </a:r>
            <a:r>
              <a:rPr lang="en-US" dirty="0" err="1" smtClean="0"/>
              <a:t>Config</a:t>
            </a:r>
            <a:r>
              <a:rPr lang="en-US" dirty="0" smtClean="0"/>
              <a:t>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81600" cy="4853136"/>
          </a:xfrm>
        </p:spPr>
        <p:txBody>
          <a:bodyPr>
            <a:normAutofit/>
          </a:bodyPr>
          <a:lstStyle/>
          <a:p>
            <a:r>
              <a:rPr lang="en-US" dirty="0" smtClean="0"/>
              <a:t> input</a:t>
            </a:r>
          </a:p>
          <a:p>
            <a:pPr lvl="1"/>
            <a:r>
              <a:rPr lang="en-US" dirty="0" smtClean="0"/>
              <a:t>net file </a:t>
            </a:r>
          </a:p>
          <a:p>
            <a:pPr lvl="1"/>
            <a:r>
              <a:rPr lang="en-US" dirty="0" smtClean="0"/>
              <a:t>route file</a:t>
            </a:r>
          </a:p>
          <a:p>
            <a:pPr lvl="3"/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output</a:t>
            </a:r>
          </a:p>
          <a:p>
            <a:pPr lvl="1"/>
            <a:r>
              <a:rPr lang="en-US" dirty="0" err="1" smtClean="0"/>
              <a:t>netstate</a:t>
            </a:r>
            <a:r>
              <a:rPr lang="en-US" dirty="0" smtClean="0"/>
              <a:t>-dump file (trace file)</a:t>
            </a:r>
          </a:p>
          <a:p>
            <a:pPr lvl="3"/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time</a:t>
            </a:r>
          </a:p>
          <a:p>
            <a:pPr lvl="1"/>
            <a:r>
              <a:rPr lang="en-US" dirty="0" smtClean="0"/>
              <a:t>begin: start time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nd: end time</a:t>
            </a:r>
          </a:p>
          <a:p>
            <a:pPr lvl="1"/>
            <a:r>
              <a:rPr lang="en-US" dirty="0" smtClean="0"/>
              <a:t>step-length: simulation step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SUMO Basic - </a:t>
            </a:r>
            <a:r>
              <a:rPr lang="en-US" dirty="0" err="1" smtClean="0"/>
              <a:t>Config</a:t>
            </a:r>
            <a:r>
              <a:rPr lang="en-US" dirty="0" smtClean="0"/>
              <a:t> File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24128" y="2524353"/>
            <a:ext cx="3240360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&lt;configuration&gt;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&lt;input&gt;</a:t>
            </a:r>
          </a:p>
          <a:p>
            <a:r>
              <a:rPr lang="en-US" sz="1200" dirty="0" smtClean="0"/>
              <a:t>      </a:t>
            </a:r>
            <a:r>
              <a:rPr lang="en-US" sz="1200" dirty="0"/>
              <a:t>&lt;net-file value="test1.net.xml"/&gt;</a:t>
            </a:r>
          </a:p>
          <a:p>
            <a:r>
              <a:rPr lang="en-US" sz="1200" dirty="0" smtClean="0"/>
              <a:t>      </a:t>
            </a:r>
            <a:r>
              <a:rPr lang="en-US" sz="1200" dirty="0"/>
              <a:t>&lt;route-files value="test1.rou.xml"/&gt;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&lt;/input&gt;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&lt;output&gt;</a:t>
            </a:r>
          </a:p>
          <a:p>
            <a:r>
              <a:rPr lang="en-US" sz="1200" dirty="0" smtClean="0"/>
              <a:t>      </a:t>
            </a:r>
            <a:r>
              <a:rPr lang="en-US" sz="1200" dirty="0"/>
              <a:t>&lt;</a:t>
            </a:r>
            <a:r>
              <a:rPr lang="en-US" sz="1200" dirty="0" err="1"/>
              <a:t>netstate</a:t>
            </a:r>
            <a:r>
              <a:rPr lang="en-US" sz="1200" dirty="0"/>
              <a:t>-dump value="test1.tr.xml"/&gt;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&lt;/output&gt;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&lt;time&gt;</a:t>
            </a:r>
          </a:p>
          <a:p>
            <a:r>
              <a:rPr lang="en-US" sz="1200" dirty="0" smtClean="0"/>
              <a:t>      </a:t>
            </a:r>
            <a:r>
              <a:rPr lang="en-US" sz="1200" dirty="0"/>
              <a:t>&lt;begin value="0"/&gt;</a:t>
            </a:r>
          </a:p>
          <a:p>
            <a:r>
              <a:rPr lang="en-US" sz="1200" dirty="0" smtClean="0"/>
              <a:t>      </a:t>
            </a:r>
            <a:r>
              <a:rPr lang="en-US" sz="1200" dirty="0"/>
              <a:t>&lt;end value="1000"/&gt;</a:t>
            </a:r>
          </a:p>
          <a:p>
            <a:r>
              <a:rPr lang="en-US" sz="1200" dirty="0" smtClean="0"/>
              <a:t>      </a:t>
            </a:r>
            <a:r>
              <a:rPr lang="en-US" sz="1200" dirty="0"/>
              <a:t>&lt;step-length value="0.1"/&gt;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&lt;/time&gt;</a:t>
            </a:r>
          </a:p>
          <a:p>
            <a:r>
              <a:rPr lang="en-US" sz="1200" dirty="0" smtClean="0"/>
              <a:t>&lt;/</a:t>
            </a:r>
            <a:r>
              <a:rPr lang="en-US" sz="1200" dirty="0"/>
              <a:t>configuration&gt;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337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 SUMO in Command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44824"/>
            <a:ext cx="4248472" cy="4536503"/>
          </a:xfrm>
        </p:spPr>
        <p:txBody>
          <a:bodyPr/>
          <a:lstStyle/>
          <a:p>
            <a:r>
              <a:rPr lang="en-US" dirty="0" smtClean="0"/>
              <a:t>Run SUMO</a:t>
            </a:r>
          </a:p>
          <a:p>
            <a:endParaRPr lang="en-US" dirty="0"/>
          </a:p>
          <a:p>
            <a:r>
              <a:rPr lang="en-US" dirty="0" smtClean="0"/>
              <a:t>Output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Position and speed </a:t>
            </a:r>
            <a:r>
              <a:rPr lang="en-US" dirty="0"/>
              <a:t>of </a:t>
            </a:r>
            <a:r>
              <a:rPr lang="en-US" dirty="0">
                <a:solidFill>
                  <a:srgbClr val="0070C0"/>
                </a:solidFill>
              </a:rPr>
              <a:t>every vehicle </a:t>
            </a:r>
            <a:r>
              <a:rPr lang="en-US" dirty="0"/>
              <a:t>on edge and lane are recorded at </a:t>
            </a:r>
            <a:r>
              <a:rPr lang="en-US" dirty="0">
                <a:solidFill>
                  <a:srgbClr val="0070C0"/>
                </a:solidFill>
              </a:rPr>
              <a:t>every time </a:t>
            </a:r>
            <a:r>
              <a:rPr lang="en-US" dirty="0" smtClean="0">
                <a:solidFill>
                  <a:srgbClr val="0070C0"/>
                </a:solidFill>
              </a:rPr>
              <a:t>step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SUMO Basic - </a:t>
            </a:r>
            <a:r>
              <a:rPr lang="en-US" dirty="0" smtClean="0"/>
              <a:t>Run SUMO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868144" y="1923723"/>
            <a:ext cx="187220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sumo </a:t>
            </a:r>
            <a:r>
              <a:rPr lang="en-US" sz="1200" dirty="0"/>
              <a:t>-c </a:t>
            </a:r>
            <a:r>
              <a:rPr lang="en-US" sz="1200" dirty="0" smtClean="0">
                <a:solidFill>
                  <a:srgbClr val="FF0000"/>
                </a:solidFill>
              </a:rPr>
              <a:t>test1.cfg.xml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2840411"/>
            <a:ext cx="4464496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&lt;</a:t>
            </a:r>
            <a:r>
              <a:rPr lang="en-US" sz="1200" dirty="0" err="1" smtClean="0"/>
              <a:t>netstate</a:t>
            </a:r>
            <a:r>
              <a:rPr lang="en-US" sz="1200" dirty="0" smtClean="0"/>
              <a:t>&gt;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…</a:t>
            </a:r>
            <a:endParaRPr lang="en-US" sz="1200" dirty="0"/>
          </a:p>
          <a:p>
            <a:r>
              <a:rPr lang="en-US" sz="1200" dirty="0" smtClean="0"/>
              <a:t>    &lt;</a:t>
            </a:r>
            <a:r>
              <a:rPr lang="en-US" sz="1200" dirty="0" err="1">
                <a:solidFill>
                  <a:srgbClr val="FF0000"/>
                </a:solidFill>
              </a:rPr>
              <a:t>timestep</a:t>
            </a:r>
            <a:r>
              <a:rPr lang="en-US" sz="1200" dirty="0"/>
              <a:t> time="35.80"&gt;</a:t>
            </a:r>
          </a:p>
          <a:p>
            <a:r>
              <a:rPr lang="en-US" sz="1200" dirty="0"/>
              <a:t>        &lt;</a:t>
            </a:r>
            <a:r>
              <a:rPr lang="en-US" sz="1200" dirty="0">
                <a:solidFill>
                  <a:srgbClr val="FF0000"/>
                </a:solidFill>
              </a:rPr>
              <a:t>edge</a:t>
            </a:r>
            <a:r>
              <a:rPr lang="en-US" sz="1200" dirty="0"/>
              <a:t> id="3"&gt;</a:t>
            </a:r>
          </a:p>
          <a:p>
            <a:r>
              <a:rPr lang="en-US" sz="1200" dirty="0"/>
              <a:t>            &lt;lane id="3_0"/&gt;</a:t>
            </a:r>
          </a:p>
          <a:p>
            <a:r>
              <a:rPr lang="en-US" sz="1200" dirty="0"/>
              <a:t>            &lt;</a:t>
            </a:r>
            <a:r>
              <a:rPr lang="en-US" sz="1200" dirty="0">
                <a:solidFill>
                  <a:srgbClr val="FF0000"/>
                </a:solidFill>
              </a:rPr>
              <a:t>lane</a:t>
            </a:r>
            <a:r>
              <a:rPr lang="en-US" sz="1200" dirty="0"/>
              <a:t> id="3_1"&gt;</a:t>
            </a:r>
          </a:p>
          <a:p>
            <a:r>
              <a:rPr lang="en-US" sz="1200" dirty="0"/>
              <a:t>                &lt;vehicle id="</a:t>
            </a:r>
            <a:r>
              <a:rPr lang="en-US" sz="1200" dirty="0">
                <a:solidFill>
                  <a:srgbClr val="FF0000"/>
                </a:solidFill>
              </a:rPr>
              <a:t>car0</a:t>
            </a:r>
            <a:r>
              <a:rPr lang="en-US" sz="1200" dirty="0"/>
              <a:t>" </a:t>
            </a:r>
            <a:r>
              <a:rPr lang="en-US" sz="1200" dirty="0" err="1">
                <a:solidFill>
                  <a:srgbClr val="FF0000"/>
                </a:solidFill>
              </a:rPr>
              <a:t>pos</a:t>
            </a:r>
            <a:r>
              <a:rPr lang="en-US" sz="1200" dirty="0"/>
              <a:t>="38.32" </a:t>
            </a:r>
            <a:r>
              <a:rPr lang="en-US" sz="1200" dirty="0">
                <a:solidFill>
                  <a:srgbClr val="FF0000"/>
                </a:solidFill>
              </a:rPr>
              <a:t>speed</a:t>
            </a:r>
            <a:r>
              <a:rPr lang="en-US" sz="1200" dirty="0"/>
              <a:t>="26.43"/&gt;</a:t>
            </a:r>
          </a:p>
          <a:p>
            <a:r>
              <a:rPr lang="en-US" sz="1200" dirty="0"/>
              <a:t>            &lt;/lane&gt;</a:t>
            </a:r>
          </a:p>
          <a:p>
            <a:r>
              <a:rPr lang="en-US" sz="1200" dirty="0"/>
              <a:t>        &lt;/edge&gt;</a:t>
            </a:r>
          </a:p>
          <a:p>
            <a:r>
              <a:rPr lang="en-US" sz="1200" dirty="0"/>
              <a:t>    &lt;/</a:t>
            </a:r>
            <a:r>
              <a:rPr lang="en-US" sz="1200" dirty="0" err="1"/>
              <a:t>timestep</a:t>
            </a:r>
            <a:r>
              <a:rPr lang="en-US" sz="1200" dirty="0" smtClean="0"/>
              <a:t>&gt;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…</a:t>
            </a:r>
          </a:p>
          <a:p>
            <a:r>
              <a:rPr lang="en-US" sz="1200" dirty="0" smtClean="0"/>
              <a:t>&lt;/</a:t>
            </a:r>
            <a:r>
              <a:rPr lang="en-US" sz="1200" dirty="0" err="1" smtClean="0"/>
              <a:t>netstate</a:t>
            </a:r>
            <a:r>
              <a:rPr lang="en-US" sz="1200" dirty="0"/>
              <a:t>&gt;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7975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 SUMO in GUI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31877"/>
            <a:ext cx="3385511" cy="2761220"/>
          </a:xfrm>
        </p:spPr>
        <p:txBody>
          <a:bodyPr/>
          <a:lstStyle/>
          <a:p>
            <a:r>
              <a:rPr lang="en-US" dirty="0" smtClean="0"/>
              <a:t>Run SUMO GUI</a:t>
            </a:r>
          </a:p>
          <a:p>
            <a:endParaRPr lang="en-US" dirty="0"/>
          </a:p>
          <a:p>
            <a:r>
              <a:rPr lang="en-US" dirty="0" smtClean="0"/>
              <a:t>Adjust delay to 30 </a:t>
            </a:r>
            <a:r>
              <a:rPr lang="en-US" dirty="0" err="1" smtClean="0"/>
              <a:t>ms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SUMO Basic - </a:t>
            </a:r>
            <a:r>
              <a:rPr lang="en-US" dirty="0" smtClean="0"/>
              <a:t>Run SUMO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94232" y="1762573"/>
            <a:ext cx="223224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s</a:t>
            </a:r>
            <a:r>
              <a:rPr lang="en-US" sz="1200" dirty="0" smtClean="0"/>
              <a:t>umo-</a:t>
            </a:r>
            <a:r>
              <a:rPr lang="en-US" sz="1200" dirty="0" err="1" smtClean="0"/>
              <a:t>gui</a:t>
            </a:r>
            <a:r>
              <a:rPr lang="en-US" sz="1200" dirty="0" smtClean="0"/>
              <a:t> </a:t>
            </a:r>
            <a:r>
              <a:rPr lang="en-US" sz="1200" dirty="0"/>
              <a:t>-c </a:t>
            </a:r>
            <a:r>
              <a:rPr lang="en-US" sz="1200" dirty="0" smtClean="0">
                <a:solidFill>
                  <a:srgbClr val="FF0000"/>
                </a:solidFill>
              </a:rPr>
              <a:t>test1.cfg.xml</a:t>
            </a:r>
            <a:endParaRPr lang="en-US" sz="12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039" y="2530617"/>
            <a:ext cx="5402634" cy="352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8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More Examples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367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Vehicle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272"/>
            <a:ext cx="8229600" cy="4555892"/>
          </a:xfrm>
        </p:spPr>
        <p:txBody>
          <a:bodyPr/>
          <a:lstStyle/>
          <a:p>
            <a:r>
              <a:rPr lang="en-US" dirty="0" smtClean="0"/>
              <a:t>Flow: A list of vehicles travelling the same route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Create test2.rou.xml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Copy test1.cfg.xml to test2.cfg.xml, replace test1.rou.xml with test2.rou.xml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27684" y="4776774"/>
            <a:ext cx="568863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&lt;routes&gt;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</a:t>
            </a:r>
            <a:r>
              <a:rPr lang="en-US" sz="1200" dirty="0" err="1"/>
              <a:t>vType</a:t>
            </a:r>
            <a:r>
              <a:rPr lang="en-US" sz="1200" dirty="0"/>
              <a:t> id="Car" length="4.0" </a:t>
            </a:r>
            <a:r>
              <a:rPr lang="en-US" sz="1200" dirty="0" err="1"/>
              <a:t>accel</a:t>
            </a:r>
            <a:r>
              <a:rPr lang="en-US" sz="1200" dirty="0"/>
              <a:t>="1.0" </a:t>
            </a:r>
            <a:r>
              <a:rPr lang="en-US" sz="1200" dirty="0" err="1"/>
              <a:t>decel</a:t>
            </a:r>
            <a:r>
              <a:rPr lang="en-US" sz="1200" dirty="0"/>
              <a:t>="5.0" </a:t>
            </a:r>
            <a:r>
              <a:rPr lang="en-US" sz="1200" dirty="0" err="1"/>
              <a:t>maxSpeed</a:t>
            </a:r>
            <a:r>
              <a:rPr lang="en-US" sz="1200" dirty="0"/>
              <a:t>="50.0"/&gt;</a:t>
            </a:r>
          </a:p>
          <a:p>
            <a:endParaRPr lang="en-US" sz="1200" dirty="0"/>
          </a:p>
          <a:p>
            <a:r>
              <a:rPr lang="en-US" sz="1200" dirty="0"/>
              <a:t>    &lt;route id="0" edges="1 2 4 3 1</a:t>
            </a:r>
            <a:r>
              <a:rPr lang="en-US" sz="1200" dirty="0" smtClean="0"/>
              <a:t>"/&gt;</a:t>
            </a:r>
          </a:p>
          <a:p>
            <a:endParaRPr lang="en-US" sz="1200" dirty="0"/>
          </a:p>
          <a:p>
            <a:r>
              <a:rPr lang="en-US" sz="1200" dirty="0"/>
              <a:t>    </a:t>
            </a:r>
            <a:r>
              <a:rPr lang="en-US" sz="1200" dirty="0">
                <a:solidFill>
                  <a:srgbClr val="FF0000"/>
                </a:solidFill>
              </a:rPr>
              <a:t>&lt;flow id="1" begin="0" end= "200" number="100" type="Car" route="0"/&gt;</a:t>
            </a:r>
            <a:endParaRPr lang="en-US" sz="1200" dirty="0">
              <a:solidFill>
                <a:srgbClr val="FF0000"/>
              </a:solidFill>
            </a:endParaRPr>
          </a:p>
          <a:p>
            <a:r>
              <a:rPr lang="en-US" sz="1200" dirty="0" smtClean="0"/>
              <a:t>&lt;/</a:t>
            </a:r>
            <a:r>
              <a:rPr lang="en-US" sz="1200" dirty="0"/>
              <a:t>routes</a:t>
            </a:r>
            <a:r>
              <a:rPr lang="en-US" sz="1200" dirty="0" smtClean="0"/>
              <a:t>&gt;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9046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 Vehicle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272"/>
            <a:ext cx="8229600" cy="308286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Available parameter</a:t>
            </a:r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departSpeed</a:t>
            </a:r>
            <a:r>
              <a:rPr lang="en-US" dirty="0" smtClean="0"/>
              <a:t>, </a:t>
            </a:r>
            <a:r>
              <a:rPr lang="en-US" dirty="0" err="1" smtClean="0"/>
              <a:t>arrivalSpeed</a:t>
            </a:r>
            <a:endParaRPr lang="en-US" dirty="0" smtClean="0"/>
          </a:p>
          <a:p>
            <a:pPr lvl="1"/>
            <a:r>
              <a:rPr lang="en-US" dirty="0"/>
              <a:t> </a:t>
            </a:r>
            <a:r>
              <a:rPr lang="en-US" dirty="0" err="1" smtClean="0"/>
              <a:t>departLane</a:t>
            </a:r>
            <a:r>
              <a:rPr lang="en-US" dirty="0" smtClean="0"/>
              <a:t>, </a:t>
            </a:r>
            <a:r>
              <a:rPr lang="en-US" dirty="0" err="1" smtClean="0"/>
              <a:t>arrivalLane</a:t>
            </a:r>
            <a:endParaRPr lang="en-US" dirty="0" smtClean="0"/>
          </a:p>
          <a:p>
            <a:pPr lvl="1"/>
            <a:r>
              <a:rPr lang="en-US" dirty="0"/>
              <a:t> </a:t>
            </a:r>
            <a:r>
              <a:rPr lang="en-US" dirty="0" err="1" smtClean="0"/>
              <a:t>departPos</a:t>
            </a:r>
            <a:r>
              <a:rPr lang="en-US" dirty="0" smtClean="0"/>
              <a:t>, </a:t>
            </a:r>
            <a:r>
              <a:rPr lang="en-US" dirty="0" err="1" smtClean="0"/>
              <a:t>arrivalPos</a:t>
            </a:r>
            <a:endParaRPr lang="en-US" dirty="0" smtClean="0"/>
          </a:p>
          <a:p>
            <a:pPr lvl="3"/>
            <a:endParaRPr lang="en-US" dirty="0" smtClean="0"/>
          </a:p>
          <a:p>
            <a:r>
              <a:rPr lang="en-US" dirty="0" smtClean="0"/>
              <a:t>Create test3.rou.xml and test3.cfg.xml</a:t>
            </a:r>
          </a:p>
          <a:p>
            <a:pPr lvl="3"/>
            <a:endParaRPr lang="en-US" dirty="0"/>
          </a:p>
          <a:p>
            <a:r>
              <a:rPr lang="en-US" dirty="0"/>
              <a:t>Add </a:t>
            </a:r>
            <a:r>
              <a:rPr lang="en-US" dirty="0" err="1"/>
              <a:t>departSpeed</a:t>
            </a:r>
            <a:r>
              <a:rPr lang="en-US" dirty="0"/>
              <a:t> and </a:t>
            </a:r>
            <a:r>
              <a:rPr lang="en-US" dirty="0" err="1" smtClean="0"/>
              <a:t>arrivalSpeed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4776774"/>
            <a:ext cx="8280920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&lt;routes&gt;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</a:t>
            </a:r>
            <a:r>
              <a:rPr lang="en-US" sz="1200" dirty="0" err="1"/>
              <a:t>vType</a:t>
            </a:r>
            <a:r>
              <a:rPr lang="en-US" sz="1200" dirty="0"/>
              <a:t> id="Car" length="4.0" </a:t>
            </a:r>
            <a:r>
              <a:rPr lang="en-US" sz="1200" dirty="0" err="1"/>
              <a:t>accel</a:t>
            </a:r>
            <a:r>
              <a:rPr lang="en-US" sz="1200" dirty="0"/>
              <a:t>="1.0" </a:t>
            </a:r>
            <a:r>
              <a:rPr lang="en-US" sz="1200" dirty="0" err="1"/>
              <a:t>decel</a:t>
            </a:r>
            <a:r>
              <a:rPr lang="en-US" sz="1200" dirty="0"/>
              <a:t>="5.0" </a:t>
            </a:r>
            <a:r>
              <a:rPr lang="en-US" sz="1200" dirty="0" err="1"/>
              <a:t>maxSpeed</a:t>
            </a:r>
            <a:r>
              <a:rPr lang="en-US" sz="1200" dirty="0"/>
              <a:t>="50.0"/&gt;</a:t>
            </a:r>
          </a:p>
          <a:p>
            <a:endParaRPr lang="en-US" sz="1200" dirty="0"/>
          </a:p>
          <a:p>
            <a:r>
              <a:rPr lang="en-US" sz="1200" dirty="0"/>
              <a:t>    &lt;route id="0" edges="1 2 4 3 1</a:t>
            </a:r>
            <a:r>
              <a:rPr lang="en-US" sz="1200" dirty="0" smtClean="0"/>
              <a:t>"/&gt;</a:t>
            </a:r>
          </a:p>
          <a:p>
            <a:endParaRPr lang="en-US" sz="1200" dirty="0"/>
          </a:p>
          <a:p>
            <a:r>
              <a:rPr lang="en-US" sz="1200" dirty="0"/>
              <a:t>    </a:t>
            </a:r>
            <a:r>
              <a:rPr lang="en-US" sz="1200" dirty="0"/>
              <a:t>&lt;flow id="1" begin="0" end= "200" number="100" type="Car" route="0" </a:t>
            </a:r>
            <a:r>
              <a:rPr lang="en-US" sz="1200" dirty="0" err="1">
                <a:solidFill>
                  <a:srgbClr val="FF0000"/>
                </a:solidFill>
              </a:rPr>
              <a:t>departSpeed</a:t>
            </a:r>
            <a:r>
              <a:rPr lang="en-US" sz="1200" dirty="0">
                <a:solidFill>
                  <a:srgbClr val="FF0000"/>
                </a:solidFill>
              </a:rPr>
              <a:t>="30" </a:t>
            </a:r>
            <a:r>
              <a:rPr lang="en-US" sz="1200" dirty="0" err="1">
                <a:solidFill>
                  <a:srgbClr val="FF0000"/>
                </a:solidFill>
              </a:rPr>
              <a:t>arrivalSpeed</a:t>
            </a:r>
            <a:r>
              <a:rPr lang="en-US" sz="1200" dirty="0">
                <a:solidFill>
                  <a:srgbClr val="FF0000"/>
                </a:solidFill>
              </a:rPr>
              <a:t>="5"</a:t>
            </a:r>
            <a:r>
              <a:rPr lang="en-US" sz="1200" dirty="0"/>
              <a:t>/&gt;</a:t>
            </a:r>
            <a:endParaRPr lang="en-US" sz="1200" dirty="0"/>
          </a:p>
          <a:p>
            <a:r>
              <a:rPr lang="en-US" sz="1200" dirty="0" smtClean="0"/>
              <a:t>&lt;/</a:t>
            </a:r>
            <a:r>
              <a:rPr lang="en-US" sz="1200" dirty="0"/>
              <a:t>routes</a:t>
            </a:r>
            <a:r>
              <a:rPr lang="en-US" sz="1200" dirty="0" smtClean="0"/>
              <a:t>&gt;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5834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 Vehicle 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272"/>
            <a:ext cx="8229600" cy="308286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Available parameter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tau: desired headway time</a:t>
            </a:r>
          </a:p>
          <a:p>
            <a:pPr lvl="1"/>
            <a:r>
              <a:rPr lang="en-US" dirty="0"/>
              <a:t> </a:t>
            </a:r>
            <a:r>
              <a:rPr lang="en-US" dirty="0" err="1" smtClean="0"/>
              <a:t>minGap</a:t>
            </a:r>
            <a:r>
              <a:rPr lang="en-US" dirty="0" smtClean="0"/>
              <a:t>: minimum gap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sigma: driver imperfect</a:t>
            </a:r>
          </a:p>
          <a:p>
            <a:pPr lvl="3"/>
            <a:endParaRPr lang="en-US" dirty="0" smtClean="0"/>
          </a:p>
          <a:p>
            <a:r>
              <a:rPr lang="en-US" dirty="0" smtClean="0"/>
              <a:t>Create test4.rou.xml and test4.cfg.xml</a:t>
            </a:r>
          </a:p>
          <a:p>
            <a:pPr lvl="3"/>
            <a:endParaRPr lang="en-US" dirty="0"/>
          </a:p>
          <a:p>
            <a:r>
              <a:rPr lang="en-US" dirty="0" smtClean="0"/>
              <a:t>Add tau=“5”.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4776774"/>
            <a:ext cx="8280920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&lt;routes&gt;</a:t>
            </a:r>
          </a:p>
          <a:p>
            <a:r>
              <a:rPr lang="en-US" sz="1200" dirty="0" smtClean="0"/>
              <a:t>    </a:t>
            </a:r>
            <a:r>
              <a:rPr lang="en-US" sz="1200" dirty="0"/>
              <a:t>&lt;</a:t>
            </a:r>
            <a:r>
              <a:rPr lang="en-US" sz="1200" dirty="0" err="1"/>
              <a:t>vType</a:t>
            </a:r>
            <a:r>
              <a:rPr lang="en-US" sz="1200" dirty="0"/>
              <a:t> id="Car" length="4.0" </a:t>
            </a:r>
            <a:r>
              <a:rPr lang="en-US" sz="1200" dirty="0" err="1"/>
              <a:t>accel</a:t>
            </a:r>
            <a:r>
              <a:rPr lang="en-US" sz="1200" dirty="0"/>
              <a:t>="1.0" </a:t>
            </a:r>
            <a:r>
              <a:rPr lang="en-US" sz="1200" dirty="0" err="1"/>
              <a:t>decel</a:t>
            </a:r>
            <a:r>
              <a:rPr lang="en-US" sz="1200" dirty="0"/>
              <a:t>="5.0" </a:t>
            </a:r>
            <a:r>
              <a:rPr lang="en-US" sz="1200" dirty="0" err="1"/>
              <a:t>maxSpeed</a:t>
            </a:r>
            <a:r>
              <a:rPr lang="en-US" sz="1200" dirty="0"/>
              <a:t>="50.0" </a:t>
            </a:r>
            <a:r>
              <a:rPr lang="en-US" sz="1200" dirty="0">
                <a:solidFill>
                  <a:srgbClr val="FF0000"/>
                </a:solidFill>
              </a:rPr>
              <a:t>tau="5"</a:t>
            </a:r>
            <a:r>
              <a:rPr lang="en-US" sz="1200" dirty="0"/>
              <a:t>/&gt;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    &lt;route id="0" edges="1 2 4 3 1</a:t>
            </a:r>
            <a:r>
              <a:rPr lang="en-US" sz="1200" dirty="0" smtClean="0"/>
              <a:t>"/&gt;</a:t>
            </a:r>
          </a:p>
          <a:p>
            <a:endParaRPr lang="en-US" sz="1200" dirty="0"/>
          </a:p>
          <a:p>
            <a:r>
              <a:rPr lang="en-US" sz="1200" dirty="0"/>
              <a:t>    </a:t>
            </a:r>
            <a:r>
              <a:rPr lang="en-US" sz="1200" dirty="0"/>
              <a:t>&lt;flow id="1" begin="0" end= "200" number="100" type="Car" route="0</a:t>
            </a:r>
            <a:r>
              <a:rPr lang="en-US" sz="1200" dirty="0">
                <a:solidFill>
                  <a:srgbClr val="0E0E0F"/>
                </a:solidFill>
              </a:rPr>
              <a:t>" </a:t>
            </a:r>
            <a:r>
              <a:rPr lang="en-US" sz="1200" dirty="0" err="1">
                <a:solidFill>
                  <a:srgbClr val="0E0E0F"/>
                </a:solidFill>
              </a:rPr>
              <a:t>departSpeed</a:t>
            </a:r>
            <a:r>
              <a:rPr lang="en-US" sz="1200" dirty="0">
                <a:solidFill>
                  <a:srgbClr val="0E0E0F"/>
                </a:solidFill>
              </a:rPr>
              <a:t>="30" </a:t>
            </a:r>
            <a:r>
              <a:rPr lang="en-US" sz="1200" dirty="0" err="1">
                <a:solidFill>
                  <a:srgbClr val="0E0E0F"/>
                </a:solidFill>
              </a:rPr>
              <a:t>arrivalSpeed</a:t>
            </a:r>
            <a:r>
              <a:rPr lang="en-US" sz="1200" dirty="0">
                <a:solidFill>
                  <a:srgbClr val="0E0E0F"/>
                </a:solidFill>
              </a:rPr>
              <a:t>="5"/&gt;</a:t>
            </a:r>
            <a:endParaRPr lang="en-US" sz="1200" dirty="0">
              <a:solidFill>
                <a:srgbClr val="0E0E0F"/>
              </a:solidFill>
            </a:endParaRPr>
          </a:p>
          <a:p>
            <a:r>
              <a:rPr lang="en-US" sz="1200" dirty="0" smtClean="0"/>
              <a:t>&lt;/</a:t>
            </a:r>
            <a:r>
              <a:rPr lang="en-US" sz="1200" dirty="0"/>
              <a:t>routes</a:t>
            </a:r>
            <a:r>
              <a:rPr lang="en-US" sz="1200" dirty="0" smtClean="0"/>
              <a:t>&gt;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169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Traffic Light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Copy </a:t>
            </a:r>
            <a:r>
              <a:rPr lang="en-US" dirty="0" smtClean="0"/>
              <a:t>test1.net.xml </a:t>
            </a:r>
            <a:r>
              <a:rPr lang="en-US" dirty="0"/>
              <a:t>to </a:t>
            </a:r>
            <a:r>
              <a:rPr lang="en-US" dirty="0" smtClean="0"/>
              <a:t>test5.net.xml</a:t>
            </a:r>
            <a:r>
              <a:rPr lang="en-US" dirty="0"/>
              <a:t>, </a:t>
            </a:r>
            <a:r>
              <a:rPr lang="en-US" dirty="0" smtClean="0"/>
              <a:t>copy test4.cfg.xml to test5.cfg.xml</a:t>
            </a:r>
          </a:p>
          <a:p>
            <a:pPr lvl="3"/>
            <a:endParaRPr lang="en-US" dirty="0"/>
          </a:p>
          <a:p>
            <a:r>
              <a:rPr lang="en-US" dirty="0" smtClean="0"/>
              <a:t>Edit test5.net.xml with </a:t>
            </a:r>
            <a:r>
              <a:rPr lang="en-US" dirty="0" err="1" smtClean="0"/>
              <a:t>netedit</a:t>
            </a:r>
            <a:endParaRPr lang="en-US" dirty="0" smtClean="0"/>
          </a:p>
          <a:p>
            <a:pPr lvl="1"/>
            <a:r>
              <a:rPr lang="en-US" dirty="0" smtClean="0"/>
              <a:t>Choose inspect from toolbar</a:t>
            </a:r>
          </a:p>
          <a:p>
            <a:pPr lvl="1"/>
            <a:r>
              <a:rPr lang="en-US" dirty="0" smtClean="0"/>
              <a:t>Choose center node</a:t>
            </a:r>
          </a:p>
          <a:p>
            <a:pPr lvl="1"/>
            <a:r>
              <a:rPr lang="en-US" dirty="0" smtClean="0"/>
              <a:t>Change type to traffic light</a:t>
            </a:r>
          </a:p>
          <a:p>
            <a:pPr lvl="1"/>
            <a:r>
              <a:rPr lang="en-US" dirty="0" smtClean="0"/>
              <a:t>Choose traffic light from toolbar</a:t>
            </a:r>
          </a:p>
          <a:p>
            <a:pPr lvl="1"/>
            <a:r>
              <a:rPr lang="en-US" dirty="0" smtClean="0"/>
              <a:t>Change traffic light parameter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</p:spTree>
    <p:extLst>
      <p:ext uri="{BB962C8B-B14F-4D97-AF65-F5344CB8AC3E}">
        <p14:creationId xmlns:p14="http://schemas.microsoft.com/office/powerpoint/2010/main" val="251710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Create 3x3 grid road network</a:t>
            </a:r>
          </a:p>
          <a:p>
            <a:endParaRPr lang="en-US" dirty="0" smtClean="0"/>
          </a:p>
          <a:p>
            <a:r>
              <a:rPr lang="en-US" dirty="0" smtClean="0"/>
              <a:t>Traffic light at each intersection</a:t>
            </a:r>
          </a:p>
          <a:p>
            <a:endParaRPr lang="en-US" dirty="0" smtClean="0"/>
          </a:p>
          <a:p>
            <a:r>
              <a:rPr lang="en-US" dirty="0" smtClean="0"/>
              <a:t>Create 12 vehicle flows to travel each line segment of the grid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D8FB5-F841-4B3E-B2EC-CC625D1591B9}" type="slidenum">
              <a:rPr lang="ko-KR" altLang="en-US" smtClean="0"/>
              <a:pPr/>
              <a:t>29</a:t>
            </a:fld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1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32953</TotalTime>
  <Words>1809</Words>
  <Application>Microsoft Office PowerPoint</Application>
  <PresentationFormat>On-screen Show (4:3)</PresentationFormat>
  <Paragraphs>407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Frutiger 45 Light</vt:lpstr>
      <vt:lpstr>맑은 고딕</vt:lpstr>
      <vt:lpstr>Arial</vt:lpstr>
      <vt:lpstr>Calibri</vt:lpstr>
      <vt:lpstr>Trebuchet MS</vt:lpstr>
      <vt:lpstr>Office 테마</vt:lpstr>
      <vt:lpstr>Veins Simulation Framework Tutorial 1: Introduction and SUMO</vt:lpstr>
      <vt:lpstr>Contents</vt:lpstr>
      <vt:lpstr>Network Simulation</vt:lpstr>
      <vt:lpstr>Network Simulator</vt:lpstr>
      <vt:lpstr>Simulation in Vehicular Networks</vt:lpstr>
      <vt:lpstr>Veins Simulation Framework</vt:lpstr>
      <vt:lpstr>SUMO Basic</vt:lpstr>
      <vt:lpstr>SUMO</vt:lpstr>
      <vt:lpstr>Install SUMO</vt:lpstr>
      <vt:lpstr>SUMO</vt:lpstr>
      <vt:lpstr>SUMO Road Network</vt:lpstr>
      <vt:lpstr>Tutorial Road Network</vt:lpstr>
      <vt:lpstr>Create Net File Manually</vt:lpstr>
      <vt:lpstr>Create Tutorial Net File Manually</vt:lpstr>
      <vt:lpstr>Create Net File with Netedit</vt:lpstr>
      <vt:lpstr>Change Node and Edge Parameters</vt:lpstr>
      <vt:lpstr>Tutorial Vehicle Route</vt:lpstr>
      <vt:lpstr>SUMO Route</vt:lpstr>
      <vt:lpstr>Vehicle Type</vt:lpstr>
      <vt:lpstr>SUMO Vehicle</vt:lpstr>
      <vt:lpstr>SUMO Config File</vt:lpstr>
      <vt:lpstr>Run SUMO in Command Line</vt:lpstr>
      <vt:lpstr>Run SUMO in GUI</vt:lpstr>
      <vt:lpstr>More Examples</vt:lpstr>
      <vt:lpstr>Create Vehicle Flow</vt:lpstr>
      <vt:lpstr>Modify Vehicle Flow</vt:lpstr>
      <vt:lpstr>Modify Vehicle Type</vt:lpstr>
      <vt:lpstr>Create Traffic Light</vt:lpstr>
      <vt:lpstr>Exercise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Overview (DT70817) : Topics in Ubiquitous Sensor Networks</dc:title>
  <dc:creator>Aaron</dc:creator>
  <cp:lastModifiedBy>retry</cp:lastModifiedBy>
  <cp:revision>749</cp:revision>
  <cp:lastPrinted>2017-03-29T07:04:25Z</cp:lastPrinted>
  <dcterms:created xsi:type="dcterms:W3CDTF">2008-09-04T00:54:53Z</dcterms:created>
  <dcterms:modified xsi:type="dcterms:W3CDTF">2017-09-21T13:41:45Z</dcterms:modified>
</cp:coreProperties>
</file>